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92" r:id="rId4"/>
    <p:sldMasterId id="2147484321" r:id="rId5"/>
    <p:sldMasterId id="2147483674" r:id="rId6"/>
    <p:sldMasterId id="2147484042" r:id="rId7"/>
    <p:sldMasterId id="2147484331" r:id="rId8"/>
  </p:sldMasterIdLst>
  <p:notesMasterIdLst>
    <p:notesMasterId r:id="rId27"/>
  </p:notesMasterIdLst>
  <p:handoutMasterIdLst>
    <p:handoutMasterId r:id="rId28"/>
  </p:handoutMasterIdLst>
  <p:sldIdLst>
    <p:sldId id="450" r:id="rId9"/>
    <p:sldId id="417" r:id="rId10"/>
    <p:sldId id="404" r:id="rId11"/>
    <p:sldId id="441" r:id="rId12"/>
    <p:sldId id="443" r:id="rId13"/>
    <p:sldId id="332" r:id="rId14"/>
    <p:sldId id="445" r:id="rId15"/>
    <p:sldId id="444" r:id="rId16"/>
    <p:sldId id="375" r:id="rId17"/>
    <p:sldId id="437" r:id="rId18"/>
    <p:sldId id="438" r:id="rId19"/>
    <p:sldId id="440" r:id="rId20"/>
    <p:sldId id="447" r:id="rId21"/>
    <p:sldId id="392" r:id="rId22"/>
    <p:sldId id="448" r:id="rId23"/>
    <p:sldId id="449" r:id="rId24"/>
    <p:sldId id="387" r:id="rId25"/>
    <p:sldId id="412" r:id="rId26"/>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lson, Elizabeth (Liz)" initials="NE" lastIdx="20" clrIdx="0">
    <p:extLst>
      <p:ext uri="{19B8F6BF-5375-455C-9EA6-DF929625EA0E}">
        <p15:presenceInfo xmlns:p15="http://schemas.microsoft.com/office/powerpoint/2012/main" userId="Nelson, Elizabeth (Liz)" providerId="None"/>
      </p:ext>
    </p:extLst>
  </p:cmAuthor>
  <p:cmAuthor id="2" name="Haidee Williams" initials="hw" lastIdx="1" clrIdx="1">
    <p:extLst>
      <p:ext uri="{19B8F6BF-5375-455C-9EA6-DF929625EA0E}">
        <p15:presenceInfo xmlns:p15="http://schemas.microsoft.com/office/powerpoint/2012/main" userId="Haidee Williams" providerId="None"/>
      </p:ext>
    </p:extLst>
  </p:cmAuthor>
  <p:cmAuthor id="3" name="Hayes, Lindsey" initials="HL" lastIdx="11" clrIdx="2">
    <p:extLst>
      <p:ext uri="{19B8F6BF-5375-455C-9EA6-DF929625EA0E}">
        <p15:presenceInfo xmlns:p15="http://schemas.microsoft.com/office/powerpoint/2012/main" userId="S-1-5-21-1472932569-214068005-926709054-58743" providerId="AD"/>
      </p:ext>
    </p:extLst>
  </p:cmAuthor>
  <p:cmAuthor id="4" name="Cushing, Ellen" initials="CE" lastIdx="12" clrIdx="3">
    <p:extLst>
      <p:ext uri="{19B8F6BF-5375-455C-9EA6-DF929625EA0E}">
        <p15:presenceInfo xmlns:p15="http://schemas.microsoft.com/office/powerpoint/2012/main" userId="S-1-5-21-1472932569-214068005-926709054-44312" providerId="AD"/>
      </p:ext>
    </p:extLst>
  </p:cmAuthor>
  <p:cmAuthor id="5" name="Dan Brown" initials="DB" lastIdx="10" clrIdx="4">
    <p:extLst>
      <p:ext uri="{19B8F6BF-5375-455C-9EA6-DF929625EA0E}">
        <p15:presenceInfo xmlns:p15="http://schemas.microsoft.com/office/powerpoint/2012/main" userId="a594f3c63e3fecc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354389"/>
    <a:srgbClr val="2C9B72"/>
    <a:srgbClr val="2E4488"/>
    <a:srgbClr val="000000"/>
    <a:srgbClr val="FDB813"/>
    <a:srgbClr val="FFC425"/>
    <a:srgbClr val="008080"/>
    <a:srgbClr val="E1E1E1"/>
    <a:srgbClr val="4E6128"/>
    <a:srgbClr val="FF8B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1" autoAdjust="0"/>
    <p:restoredTop sz="82185" autoAdjust="0"/>
  </p:normalViewPr>
  <p:slideViewPr>
    <p:cSldViewPr snapToGrid="0">
      <p:cViewPr varScale="1">
        <p:scale>
          <a:sx n="67" d="100"/>
          <a:sy n="67" d="100"/>
        </p:scale>
        <p:origin x="1140" y="40"/>
      </p:cViewPr>
      <p:guideLst>
        <p:guide orient="horz"/>
        <p:guide/>
      </p:guideLst>
    </p:cSldViewPr>
  </p:slideViewPr>
  <p:outlineViewPr>
    <p:cViewPr>
      <p:scale>
        <a:sx n="33" d="100"/>
        <a:sy n="33" d="100"/>
      </p:scale>
      <p:origin x="0" y="5802"/>
    </p:cViewPr>
  </p:outlineViewPr>
  <p:notesTextViewPr>
    <p:cViewPr>
      <p:scale>
        <a:sx n="100" d="100"/>
        <a:sy n="100" d="100"/>
      </p:scale>
      <p:origin x="0" y="0"/>
    </p:cViewPr>
  </p:notesTextViewPr>
  <p:sorterViewPr>
    <p:cViewPr>
      <p:scale>
        <a:sx n="150" d="100"/>
        <a:sy n="150" d="100"/>
      </p:scale>
      <p:origin x="0" y="0"/>
    </p:cViewPr>
  </p:sorterViewPr>
  <p:notesViewPr>
    <p:cSldViewPr snapToGrid="0">
      <p:cViewPr varScale="1">
        <p:scale>
          <a:sx n="88" d="100"/>
          <a:sy n="88" d="100"/>
        </p:scale>
        <p:origin x="-3786"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8-11-14T12:51:33.364" idx="5">
    <p:pos x="10" y="10"/>
    <p:text>I don't think this graphic successfully communicates your message. It looks like you are saying that plans lead to goals, rather than plans help you achieve goals. To me the arrow implies that left box leads to/results in right box. That plans come before goals. That could be confusing.</p:text>
    <p:extLst>
      <p:ext uri="{C676402C-5697-4E1C-873F-D02D1690AC5C}">
        <p15:threadingInfo xmlns:p15="http://schemas.microsoft.com/office/powerpoint/2012/main" timeZoneBias="300"/>
      </p:ext>
    </p:extLst>
  </p:cm>
  <p:cm authorId="3" dt="2018-11-14T12:58:26.504" idx="7">
    <p:pos x="10" y="202"/>
    <p:text>I did go through the animations. It's a lot to make a relatively quick point. If you think you might be short on time I think you could eliminate this slide and just verbally make your point.</p:text>
    <p:extLst>
      <p:ext uri="{C676402C-5697-4E1C-873F-D02D1690AC5C}">
        <p15:threadingInfo xmlns:p15="http://schemas.microsoft.com/office/powerpoint/2012/main" timeZoneBias="300">
          <p15:parentCm authorId="3" idx="5"/>
        </p15:threadingInfo>
      </p:ext>
    </p:extLst>
  </p:cm>
  <p:cm authorId="4" dt="2018-11-15T13:54:37.383" idx="6">
    <p:pos x="10" y="106"/>
    <p:text>i like this slide and the animation associated with it</p:text>
    <p:extLst>
      <p:ext uri="{C676402C-5697-4E1C-873F-D02D1690AC5C}">
        <p15:threadingInfo xmlns:p15="http://schemas.microsoft.com/office/powerpoint/2012/main" timeZoneBias="300">
          <p15:parentCm authorId="3" idx="5"/>
        </p15:threadingInfo>
      </p:ext>
    </p:extLst>
  </p:cm>
  <p:cm authorId="5" dt="2018-11-19T20:45:25.003" idx="4">
    <p:pos x="10" y="298"/>
    <p:text>I like the slide too. </p:text>
    <p:extLst>
      <p:ext uri="{C676402C-5697-4E1C-873F-D02D1690AC5C}">
        <p15:threadingInfo xmlns:p15="http://schemas.microsoft.com/office/powerpoint/2012/main" timeZoneBias="300">
          <p15:parentCm authorId="3" idx="5"/>
        </p15:threadingInfo>
      </p:ext>
    </p:extLst>
  </p:cm>
  <p:cm authorId="1" dt="2018-11-26T13:57:07.141" idx="18">
    <p:pos x="10" y="394"/>
    <p:text>So I added ONE MORE REASON, which I think might address Lindsey's holdback - thoughts?</p:text>
    <p:extLst>
      <p:ext uri="{C676402C-5697-4E1C-873F-D02D1690AC5C}">
        <p15:threadingInfo xmlns:p15="http://schemas.microsoft.com/office/powerpoint/2012/main" timeZoneBias="360">
          <p15:parentCm authorId="3" idx="5"/>
        </p15:threadingInfo>
      </p:ext>
    </p:extLs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D36F61-C4B2-4CF6-A3E1-F93407CFCBB5}" type="doc">
      <dgm:prSet loTypeId="urn:microsoft.com/office/officeart/2005/8/layout/process1" loCatId="process" qsTypeId="urn:microsoft.com/office/officeart/2005/8/quickstyle/simple1" qsCatId="simple" csTypeId="urn:microsoft.com/office/officeart/2005/8/colors/colorful3" csCatId="colorful" phldr="1"/>
      <dgm:spPr/>
    </dgm:pt>
    <dgm:pt modelId="{3B0875FB-96C5-4F4F-B253-3FF542A20161}">
      <dgm:prSet phldrT="[Text]"/>
      <dgm:spPr/>
      <dgm:t>
        <a:bodyPr/>
        <a:lstStyle/>
        <a:p>
          <a:r>
            <a:rPr lang="en-US" dirty="0"/>
            <a:t>Plan</a:t>
          </a:r>
        </a:p>
      </dgm:t>
    </dgm:pt>
    <dgm:pt modelId="{E2E0A4BE-B4DF-4B12-A140-127885B91DFA}" type="parTrans" cxnId="{8E62FF32-3481-42BA-B5D7-4FB3C030C55F}">
      <dgm:prSet/>
      <dgm:spPr/>
      <dgm:t>
        <a:bodyPr/>
        <a:lstStyle/>
        <a:p>
          <a:endParaRPr lang="en-US"/>
        </a:p>
      </dgm:t>
    </dgm:pt>
    <dgm:pt modelId="{A76C428A-2DB5-4CB8-8D0C-C5010C00249E}" type="sibTrans" cxnId="{8E62FF32-3481-42BA-B5D7-4FB3C030C55F}">
      <dgm:prSet/>
      <dgm:spPr/>
      <dgm:t>
        <a:bodyPr/>
        <a:lstStyle/>
        <a:p>
          <a:endParaRPr lang="en-US" dirty="0"/>
        </a:p>
      </dgm:t>
    </dgm:pt>
    <dgm:pt modelId="{266622A9-65C8-4893-B6FC-6153447A2F5E}">
      <dgm:prSet phldrT="[Text]"/>
      <dgm:spPr/>
      <dgm:t>
        <a:bodyPr/>
        <a:lstStyle/>
        <a:p>
          <a:r>
            <a:rPr lang="en-US" dirty="0"/>
            <a:t>Goal</a:t>
          </a:r>
        </a:p>
      </dgm:t>
    </dgm:pt>
    <dgm:pt modelId="{50B5B5DD-6BBD-42F7-9B1B-941C82585CA7}" type="parTrans" cxnId="{EEA48BB5-7921-43A4-8175-2DD0F7AFDE61}">
      <dgm:prSet/>
      <dgm:spPr/>
      <dgm:t>
        <a:bodyPr/>
        <a:lstStyle/>
        <a:p>
          <a:endParaRPr lang="en-US"/>
        </a:p>
      </dgm:t>
    </dgm:pt>
    <dgm:pt modelId="{9E5245A2-9182-4597-BDFE-B53D8F14855B}" type="sibTrans" cxnId="{EEA48BB5-7921-43A4-8175-2DD0F7AFDE61}">
      <dgm:prSet/>
      <dgm:spPr/>
      <dgm:t>
        <a:bodyPr/>
        <a:lstStyle/>
        <a:p>
          <a:endParaRPr lang="en-US"/>
        </a:p>
      </dgm:t>
    </dgm:pt>
    <dgm:pt modelId="{F5C5659C-6FA3-41E1-841C-12C80FBD3CEE}" type="pres">
      <dgm:prSet presAssocID="{B5D36F61-C4B2-4CF6-A3E1-F93407CFCBB5}" presName="Name0" presStyleCnt="0">
        <dgm:presLayoutVars>
          <dgm:dir/>
          <dgm:resizeHandles val="exact"/>
        </dgm:presLayoutVars>
      </dgm:prSet>
      <dgm:spPr/>
    </dgm:pt>
    <dgm:pt modelId="{83BCCAB2-4320-42BE-82AA-17305ACB9D6A}" type="pres">
      <dgm:prSet presAssocID="{3B0875FB-96C5-4F4F-B253-3FF542A20161}" presName="node" presStyleLbl="node1" presStyleIdx="0" presStyleCnt="2">
        <dgm:presLayoutVars>
          <dgm:bulletEnabled val="1"/>
        </dgm:presLayoutVars>
      </dgm:prSet>
      <dgm:spPr/>
    </dgm:pt>
    <dgm:pt modelId="{5698E28A-9FCE-4D40-829E-9AD2CD6E7AE0}" type="pres">
      <dgm:prSet presAssocID="{A76C428A-2DB5-4CB8-8D0C-C5010C00249E}" presName="sibTrans" presStyleLbl="sibTrans2D1" presStyleIdx="0" presStyleCnt="1"/>
      <dgm:spPr/>
    </dgm:pt>
    <dgm:pt modelId="{339FE920-65E5-47F2-B881-43E4C1D16505}" type="pres">
      <dgm:prSet presAssocID="{A76C428A-2DB5-4CB8-8D0C-C5010C00249E}" presName="connectorText" presStyleLbl="sibTrans2D1" presStyleIdx="0" presStyleCnt="1"/>
      <dgm:spPr/>
    </dgm:pt>
    <dgm:pt modelId="{04B1020A-1B87-4477-8988-79DACF6E8272}" type="pres">
      <dgm:prSet presAssocID="{266622A9-65C8-4893-B6FC-6153447A2F5E}" presName="node" presStyleLbl="node1" presStyleIdx="1" presStyleCnt="2">
        <dgm:presLayoutVars>
          <dgm:bulletEnabled val="1"/>
        </dgm:presLayoutVars>
      </dgm:prSet>
      <dgm:spPr/>
    </dgm:pt>
  </dgm:ptLst>
  <dgm:cxnLst>
    <dgm:cxn modelId="{73302130-E61A-4207-9D19-98DD9EED26F8}" type="presOf" srcId="{B5D36F61-C4B2-4CF6-A3E1-F93407CFCBB5}" destId="{F5C5659C-6FA3-41E1-841C-12C80FBD3CEE}" srcOrd="0" destOrd="0" presId="urn:microsoft.com/office/officeart/2005/8/layout/process1"/>
    <dgm:cxn modelId="{8E62FF32-3481-42BA-B5D7-4FB3C030C55F}" srcId="{B5D36F61-C4B2-4CF6-A3E1-F93407CFCBB5}" destId="{3B0875FB-96C5-4F4F-B253-3FF542A20161}" srcOrd="0" destOrd="0" parTransId="{E2E0A4BE-B4DF-4B12-A140-127885B91DFA}" sibTransId="{A76C428A-2DB5-4CB8-8D0C-C5010C00249E}"/>
    <dgm:cxn modelId="{525F3B7F-9A02-4B74-ABFD-FF1D882F2853}" type="presOf" srcId="{266622A9-65C8-4893-B6FC-6153447A2F5E}" destId="{04B1020A-1B87-4477-8988-79DACF6E8272}" srcOrd="0" destOrd="0" presId="urn:microsoft.com/office/officeart/2005/8/layout/process1"/>
    <dgm:cxn modelId="{93A5D892-3D7B-4D77-A067-E7B4FF128C79}" type="presOf" srcId="{3B0875FB-96C5-4F4F-B253-3FF542A20161}" destId="{83BCCAB2-4320-42BE-82AA-17305ACB9D6A}" srcOrd="0" destOrd="0" presId="urn:microsoft.com/office/officeart/2005/8/layout/process1"/>
    <dgm:cxn modelId="{988022AD-F03E-4900-8AF4-251F17C4E966}" type="presOf" srcId="{A76C428A-2DB5-4CB8-8D0C-C5010C00249E}" destId="{339FE920-65E5-47F2-B881-43E4C1D16505}" srcOrd="1" destOrd="0" presId="urn:microsoft.com/office/officeart/2005/8/layout/process1"/>
    <dgm:cxn modelId="{EEA48BB5-7921-43A4-8175-2DD0F7AFDE61}" srcId="{B5D36F61-C4B2-4CF6-A3E1-F93407CFCBB5}" destId="{266622A9-65C8-4893-B6FC-6153447A2F5E}" srcOrd="1" destOrd="0" parTransId="{50B5B5DD-6BBD-42F7-9B1B-941C82585CA7}" sibTransId="{9E5245A2-9182-4597-BDFE-B53D8F14855B}"/>
    <dgm:cxn modelId="{FC6490D2-1143-4DA7-963C-8AD0913C744E}" type="presOf" srcId="{A76C428A-2DB5-4CB8-8D0C-C5010C00249E}" destId="{5698E28A-9FCE-4D40-829E-9AD2CD6E7AE0}" srcOrd="0" destOrd="0" presId="urn:microsoft.com/office/officeart/2005/8/layout/process1"/>
    <dgm:cxn modelId="{44CFCC59-ED81-463A-AAEF-B738C3D70198}" type="presParOf" srcId="{F5C5659C-6FA3-41E1-841C-12C80FBD3CEE}" destId="{83BCCAB2-4320-42BE-82AA-17305ACB9D6A}" srcOrd="0" destOrd="0" presId="urn:microsoft.com/office/officeart/2005/8/layout/process1"/>
    <dgm:cxn modelId="{AA3C2836-8C82-4687-BC85-B2D07EDEDE92}" type="presParOf" srcId="{F5C5659C-6FA3-41E1-841C-12C80FBD3CEE}" destId="{5698E28A-9FCE-4D40-829E-9AD2CD6E7AE0}" srcOrd="1" destOrd="0" presId="urn:microsoft.com/office/officeart/2005/8/layout/process1"/>
    <dgm:cxn modelId="{79907331-82DC-4DDC-B18F-E2D49B023240}" type="presParOf" srcId="{5698E28A-9FCE-4D40-829E-9AD2CD6E7AE0}" destId="{339FE920-65E5-47F2-B881-43E4C1D16505}" srcOrd="0" destOrd="0" presId="urn:microsoft.com/office/officeart/2005/8/layout/process1"/>
    <dgm:cxn modelId="{CC414DEC-43C3-4251-B72B-63CD6EE4AE54}" type="presParOf" srcId="{F5C5659C-6FA3-41E1-841C-12C80FBD3CEE}" destId="{04B1020A-1B87-4477-8988-79DACF6E8272}" srcOrd="2" destOrd="0" presId="urn:microsoft.com/office/officeart/2005/8/layout/process1"/>
  </dgm:cxnLst>
  <dgm:bg>
    <a:solidFill>
      <a:schemeClr val="accent1"/>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CCAB2-4320-42BE-82AA-17305ACB9D6A}">
      <dsp:nvSpPr>
        <dsp:cNvPr id="0" name=""/>
        <dsp:cNvSpPr/>
      </dsp:nvSpPr>
      <dsp:spPr>
        <a:xfrm>
          <a:off x="1573" y="1364736"/>
          <a:ext cx="3355117" cy="20130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Plan</a:t>
          </a:r>
        </a:p>
      </dsp:txBody>
      <dsp:txXfrm>
        <a:off x="60534" y="1423697"/>
        <a:ext cx="3237195" cy="1895148"/>
      </dsp:txXfrm>
    </dsp:sp>
    <dsp:sp modelId="{5698E28A-9FCE-4D40-829E-9AD2CD6E7AE0}">
      <dsp:nvSpPr>
        <dsp:cNvPr id="0" name=""/>
        <dsp:cNvSpPr/>
      </dsp:nvSpPr>
      <dsp:spPr>
        <a:xfrm>
          <a:off x="3692202" y="1955236"/>
          <a:ext cx="711284" cy="83206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endParaRPr lang="en-US" sz="3700" kern="1200" dirty="0"/>
        </a:p>
      </dsp:txBody>
      <dsp:txXfrm>
        <a:off x="3692202" y="2121650"/>
        <a:ext cx="497899" cy="499241"/>
      </dsp:txXfrm>
    </dsp:sp>
    <dsp:sp modelId="{04B1020A-1B87-4477-8988-79DACF6E8272}">
      <dsp:nvSpPr>
        <dsp:cNvPr id="0" name=""/>
        <dsp:cNvSpPr/>
      </dsp:nvSpPr>
      <dsp:spPr>
        <a:xfrm>
          <a:off x="4698738" y="1364736"/>
          <a:ext cx="3355117" cy="2013070"/>
        </a:xfrm>
        <a:prstGeom prst="roundRect">
          <a:avLst>
            <a:gd name="adj" fmla="val 10000"/>
          </a:avLst>
        </a:prstGeom>
        <a:solidFill>
          <a:schemeClr val="accent3">
            <a:hueOff val="12979021"/>
            <a:satOff val="-33706"/>
            <a:lumOff val="-6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Goal</a:t>
          </a:r>
        </a:p>
      </dsp:txBody>
      <dsp:txXfrm>
        <a:off x="4757699" y="1423697"/>
        <a:ext cx="3237195" cy="189514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3" y="1"/>
            <a:ext cx="3038475" cy="326571"/>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20483" name="Rectangle 3"/>
          <p:cNvSpPr>
            <a:spLocks noGrp="1" noChangeArrowheads="1"/>
          </p:cNvSpPr>
          <p:nvPr>
            <p:ph type="dt" sz="quarter" idx="1"/>
          </p:nvPr>
        </p:nvSpPr>
        <p:spPr bwMode="auto">
          <a:xfrm>
            <a:off x="3971927" y="1"/>
            <a:ext cx="3038475" cy="326571"/>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dirty="0"/>
          </a:p>
        </p:txBody>
      </p:sp>
      <p:sp>
        <p:nvSpPr>
          <p:cNvPr id="20484" name="Rectangle 4"/>
          <p:cNvSpPr>
            <a:spLocks noGrp="1" noChangeArrowheads="1"/>
          </p:cNvSpPr>
          <p:nvPr>
            <p:ph type="ftr" sz="quarter" idx="2"/>
          </p:nvPr>
        </p:nvSpPr>
        <p:spPr bwMode="auto">
          <a:xfrm>
            <a:off x="3" y="9024257"/>
            <a:ext cx="3038475" cy="272144"/>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20485" name="Rectangle 5"/>
          <p:cNvSpPr>
            <a:spLocks noGrp="1" noChangeArrowheads="1"/>
          </p:cNvSpPr>
          <p:nvPr>
            <p:ph type="sldNum" sz="quarter" idx="3"/>
          </p:nvPr>
        </p:nvSpPr>
        <p:spPr bwMode="auto">
          <a:xfrm>
            <a:off x="3971927" y="9024257"/>
            <a:ext cx="3038475" cy="272144"/>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7BCAE3DC-170E-4613-A0CC-4BE6EC59C3DC}" type="slidenum">
              <a:rPr lang="en-US"/>
              <a:pPr>
                <a:defRPr/>
              </a:pPr>
              <a:t>‹#›</a:t>
            </a:fld>
            <a:endParaRPr lang="en-US" dirty="0"/>
          </a:p>
        </p:txBody>
      </p:sp>
    </p:spTree>
    <p:extLst>
      <p:ext uri="{BB962C8B-B14F-4D97-AF65-F5344CB8AC3E}">
        <p14:creationId xmlns:p14="http://schemas.microsoft.com/office/powerpoint/2010/main" val="240476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 y="0"/>
            <a:ext cx="3038475" cy="465138"/>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3075" name="Rectangle 3"/>
          <p:cNvSpPr>
            <a:spLocks noGrp="1" noChangeArrowheads="1"/>
          </p:cNvSpPr>
          <p:nvPr>
            <p:ph type="dt" idx="1"/>
          </p:nvPr>
        </p:nvSpPr>
        <p:spPr bwMode="auto">
          <a:xfrm>
            <a:off x="3971927" y="0"/>
            <a:ext cx="3038475" cy="465138"/>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1182688" y="696913"/>
            <a:ext cx="4646612"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5039" y="4416428"/>
            <a:ext cx="5140325" cy="4183063"/>
          </a:xfrm>
          <a:prstGeom prst="rect">
            <a:avLst/>
          </a:prstGeom>
          <a:noFill/>
          <a:ln w="9525">
            <a:noFill/>
            <a:miter lim="800000"/>
            <a:headEnd/>
            <a:tailEnd/>
          </a:ln>
        </p:spPr>
        <p:txBody>
          <a:bodyPr vert="horz" wrap="square" lIns="93124" tIns="46559" rIns="93124" bIns="4655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078" name="Rectangle 6"/>
          <p:cNvSpPr>
            <a:spLocks noGrp="1" noChangeArrowheads="1"/>
          </p:cNvSpPr>
          <p:nvPr>
            <p:ph type="ftr" sz="quarter" idx="4"/>
          </p:nvPr>
        </p:nvSpPr>
        <p:spPr bwMode="auto">
          <a:xfrm>
            <a:off x="3" y="8831266"/>
            <a:ext cx="3038475" cy="465137"/>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971927" y="8831266"/>
            <a:ext cx="3038475" cy="465137"/>
          </a:xfrm>
          <a:prstGeom prst="rect">
            <a:avLst/>
          </a:prstGeom>
          <a:noFill/>
          <a:ln w="9525">
            <a:noFill/>
            <a:miter lim="800000"/>
            <a:headEnd/>
            <a:tailEnd/>
          </a:ln>
        </p:spPr>
        <p:txBody>
          <a:bodyPr vert="horz" wrap="square" lIns="93124" tIns="46559" rIns="93124" bIns="46559"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DBA2C2E2-0E08-480B-A22D-C2F2EBF6A27D}" type="slidenum">
              <a:rPr lang="en-US"/>
              <a:pPr>
                <a:defRPr/>
              </a:pPr>
              <a:t>‹#›</a:t>
            </a:fld>
            <a:endParaRPr lang="en-US" dirty="0"/>
          </a:p>
        </p:txBody>
      </p:sp>
    </p:spTree>
    <p:extLst>
      <p:ext uri="{BB962C8B-B14F-4D97-AF65-F5344CB8AC3E}">
        <p14:creationId xmlns:p14="http://schemas.microsoft.com/office/powerpoint/2010/main" val="13995498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1pPr>
    <a:lvl2pPr marL="4572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2pPr>
    <a:lvl3pPr marL="9144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3pPr>
    <a:lvl4pPr marL="13716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4pPr>
    <a:lvl5pPr marL="18288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a:t>
            </a:fld>
            <a:endParaRPr lang="en-US" dirty="0"/>
          </a:p>
        </p:txBody>
      </p:sp>
    </p:spTree>
    <p:extLst>
      <p:ext uri="{BB962C8B-B14F-4D97-AF65-F5344CB8AC3E}">
        <p14:creationId xmlns:p14="http://schemas.microsoft.com/office/powerpoint/2010/main" val="367377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sng" kern="1200" dirty="0">
                <a:solidFill>
                  <a:schemeClr val="tx1"/>
                </a:solidFill>
                <a:effectLst/>
                <a:latin typeface="ITC Franklin Gothic Std Bk Cd"/>
                <a:ea typeface="ＭＳ Ｐゴシック" pitchFamily="-48" charset="-128"/>
                <a:cs typeface="ＭＳ Ｐゴシック"/>
              </a:rPr>
              <a:t>A few suggestions are embedded below</a:t>
            </a:r>
            <a:r>
              <a:rPr lang="en-US" sz="1200" b="1" i="1" kern="1200" dirty="0">
                <a:solidFill>
                  <a:schemeClr val="tx1"/>
                </a:solidFill>
                <a:effectLst/>
                <a:latin typeface="ITC Franklin Gothic Std Bk Cd"/>
                <a:ea typeface="ＭＳ Ｐゴシック" pitchFamily="-48" charset="-128"/>
                <a:cs typeface="ＭＳ Ｐゴシック"/>
              </a:rPr>
              <a:t>.</a:t>
            </a:r>
            <a:r>
              <a:rPr lang="en-US" sz="1200" b="1" i="1" u="sng" kern="1200" dirty="0">
                <a:solidFill>
                  <a:schemeClr val="tx1"/>
                </a:solidFill>
                <a:effectLst/>
                <a:latin typeface="ITC Franklin Gothic Std Bk Cd"/>
                <a:ea typeface="ＭＳ Ｐゴシック" pitchFamily="-48" charset="-128"/>
                <a:cs typeface="ＭＳ Ｐゴシック"/>
              </a:rPr>
              <a:t> </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What are the big pieces of a Strategic Action Plan?</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Start with YOUR GYO GOAL/Outcomes. Then, what would you—and your stakeholders and partners—like to do to get to those outcomes? Those are your activities and inputs. Then your desired results are the outcomes. The outputs are what are directly created by the actions. </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b="1" kern="1200" dirty="0">
                <a:solidFill>
                  <a:schemeClr val="tx1"/>
                </a:solidFill>
                <a:effectLst/>
                <a:latin typeface="ITC Franklin Gothic Std Bk Cd"/>
                <a:ea typeface="ＭＳ Ｐゴシック" pitchFamily="-48" charset="-128"/>
                <a:cs typeface="ＭＳ Ｐゴシック"/>
              </a:rPr>
              <a:t>Inputs:</a:t>
            </a:r>
            <a:r>
              <a:rPr lang="en-US" sz="1200" kern="1200" dirty="0">
                <a:solidFill>
                  <a:schemeClr val="tx1"/>
                </a:solidFill>
                <a:effectLst/>
                <a:latin typeface="ITC Franklin Gothic Std Bk Cd"/>
                <a:ea typeface="ＭＳ Ｐゴシック" pitchFamily="-48" charset="-128"/>
                <a:cs typeface="ＭＳ Ｐゴシック"/>
              </a:rPr>
              <a:t> Who is taking action?</a:t>
            </a:r>
          </a:p>
          <a:p>
            <a:r>
              <a:rPr lang="en-US" sz="1200" b="1" kern="1200" dirty="0">
                <a:solidFill>
                  <a:schemeClr val="tx1"/>
                </a:solidFill>
                <a:effectLst/>
                <a:latin typeface="ITC Franklin Gothic Std Bk Cd"/>
                <a:ea typeface="ＭＳ Ｐゴシック" pitchFamily="-48" charset="-128"/>
                <a:cs typeface="ＭＳ Ｐゴシック"/>
              </a:rPr>
              <a:t>Activities:</a:t>
            </a:r>
            <a:r>
              <a:rPr lang="en-US" sz="1200" kern="1200" dirty="0">
                <a:solidFill>
                  <a:schemeClr val="tx1"/>
                </a:solidFill>
                <a:effectLst/>
                <a:latin typeface="ITC Franklin Gothic Std Bk Cd"/>
                <a:ea typeface="ＭＳ Ｐゴシック" pitchFamily="-48" charset="-128"/>
                <a:cs typeface="ＭＳ Ｐゴシック"/>
              </a:rPr>
              <a:t> What actions are they taking? </a:t>
            </a:r>
          </a:p>
          <a:p>
            <a:r>
              <a:rPr lang="en-US" sz="1200" b="1" kern="1200" dirty="0">
                <a:solidFill>
                  <a:schemeClr val="tx1"/>
                </a:solidFill>
                <a:effectLst/>
                <a:latin typeface="ITC Franklin Gothic Std Bk Cd"/>
                <a:ea typeface="ＭＳ Ｐゴシック" pitchFamily="-48" charset="-128"/>
                <a:cs typeface="ＭＳ Ｐゴシック"/>
              </a:rPr>
              <a:t>Outputs:</a:t>
            </a:r>
            <a:r>
              <a:rPr lang="en-US" sz="1200" kern="1200" dirty="0">
                <a:solidFill>
                  <a:schemeClr val="tx1"/>
                </a:solidFill>
                <a:effectLst/>
                <a:latin typeface="ITC Franklin Gothic Std Bk Cd"/>
                <a:ea typeface="ＭＳ Ｐゴシック" pitchFamily="-48" charset="-128"/>
                <a:cs typeface="ＭＳ Ｐゴシック"/>
              </a:rPr>
              <a:t> What will be created by these actions?</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Outcomes—possibly the same as goals: what you’d ultimately like to achieve through your GYO program. </a:t>
            </a:r>
            <a:r>
              <a:rPr lang="en-US" sz="1200" b="1" u="sng" kern="1200" dirty="0">
                <a:solidFill>
                  <a:schemeClr val="tx1"/>
                </a:solidFill>
                <a:effectLst/>
                <a:latin typeface="ITC Franklin Gothic Std Bk Cd"/>
                <a:ea typeface="ＭＳ Ｐゴシック" pitchFamily="-48" charset="-128"/>
                <a:cs typeface="ＭＳ Ｐゴシック"/>
              </a:rPr>
              <a:t>(Outcomes include the components that indicate you are making progress toward your goal and your short-, middle-, and long-term outcomes.)</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The terminology is NOT the most important thing; the plan is! </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Ideally, the outputs created by the actions taken will lead to the outcomes—or goals—that you intended. However, if you aren’t seeing this, you need to go back and adjust your plan. </a:t>
            </a:r>
          </a:p>
          <a:p>
            <a:endParaRPr lang="en-US" sz="1200" kern="1200" dirty="0">
              <a:solidFill>
                <a:schemeClr val="tx1"/>
              </a:solidFill>
              <a:effectLst/>
              <a:latin typeface="ITC Franklin Gothic Std Bk Cd"/>
              <a:ea typeface="ＭＳ Ｐゴシック" pitchFamily="-48" charset="-128"/>
              <a:cs typeface="ＭＳ Ｐゴシック"/>
            </a:endParaRPr>
          </a:p>
          <a:p>
            <a:pPr lvl="1"/>
            <a:r>
              <a:rPr lang="en-US" sz="1200" kern="1200" dirty="0">
                <a:solidFill>
                  <a:schemeClr val="tx1"/>
                </a:solidFill>
                <a:effectLst/>
                <a:latin typeface="ITC Franklin Gothic Std Bk Cd"/>
                <a:ea typeface="ＭＳ Ｐゴシック" pitchFamily="-48" charset="-128"/>
                <a:cs typeface="ＭＳ Ｐゴシック"/>
                <a:sym typeface="Wingdings" panose="05000000000000000000" pitchFamily="2" charset="2"/>
              </a:rPr>
              <a:t></a:t>
            </a:r>
            <a:r>
              <a:rPr lang="en-US" sz="1200" kern="1200" dirty="0">
                <a:solidFill>
                  <a:schemeClr val="tx1"/>
                </a:solidFill>
                <a:effectLst/>
                <a:latin typeface="ITC Franklin Gothic Std Bk Cd"/>
                <a:ea typeface="ＭＳ Ｐゴシック" pitchFamily="-48" charset="-128"/>
                <a:cs typeface="ＭＳ Ｐゴシック"/>
              </a:rPr>
              <a:t> Where does the logic break down? </a:t>
            </a:r>
          </a:p>
          <a:p>
            <a:pPr lvl="1"/>
            <a:r>
              <a:rPr lang="en-US" sz="1200" kern="1200" dirty="0">
                <a:solidFill>
                  <a:schemeClr val="tx1"/>
                </a:solidFill>
                <a:effectLst/>
                <a:latin typeface="ITC Franklin Gothic Std Bk Cd"/>
                <a:ea typeface="ＭＳ Ｐゴシック" pitchFamily="-48" charset="-128"/>
                <a:cs typeface="ＭＳ Ｐゴシック"/>
                <a:sym typeface="Wingdings" panose="05000000000000000000" pitchFamily="2" charset="2"/>
              </a:rPr>
              <a:t></a:t>
            </a:r>
            <a:r>
              <a:rPr lang="en-US" sz="1200" kern="1200" dirty="0">
                <a:solidFill>
                  <a:schemeClr val="tx1"/>
                </a:solidFill>
                <a:effectLst/>
                <a:latin typeface="ITC Franklin Gothic Std Bk Cd"/>
                <a:ea typeface="ＭＳ Ｐゴシック" pitchFamily="-48" charset="-128"/>
                <a:cs typeface="ＭＳ Ｐゴシック"/>
              </a:rPr>
              <a:t> Who do you need to involve in conversations to figure this out? </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Multiple visuals and examples to show there is not one right way! </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Also emphasize the customization of GYO in general. </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Inputs could also include grant funding, resources purchased or developed, etc.</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How should the actions be modified for each context? For example, how would it look different for the urban, suburban, or rural areas? </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b="1" kern="1200" dirty="0">
                <a:solidFill>
                  <a:schemeClr val="tx1"/>
                </a:solidFill>
                <a:effectLst/>
                <a:latin typeface="ITC Franklin Gothic Std Bk Cd"/>
                <a:ea typeface="ＭＳ Ｐゴシック" pitchFamily="-48" charset="-128"/>
                <a:cs typeface="ＭＳ Ｐゴシック"/>
              </a:rPr>
              <a:t>For example:</a:t>
            </a:r>
            <a:r>
              <a:rPr lang="en-US" sz="1200" kern="1200" dirty="0">
                <a:solidFill>
                  <a:schemeClr val="tx1"/>
                </a:solidFill>
                <a:effectLst/>
                <a:latin typeface="ITC Franklin Gothic Std Bk Cd"/>
                <a:ea typeface="ＭＳ Ｐゴシック" pitchFamily="-48" charset="-128"/>
                <a:cs typeface="ＭＳ Ｐゴシック"/>
              </a:rPr>
              <a:t> the sign-in sheet that tells you who and how many attended a training. </a:t>
            </a:r>
            <a:r>
              <a:rPr lang="en-US" sz="1200" b="1" u="sng" kern="1200" dirty="0">
                <a:solidFill>
                  <a:schemeClr val="tx1"/>
                </a:solidFill>
                <a:effectLst/>
                <a:latin typeface="ITC Franklin Gothic Std Bk Cd"/>
                <a:ea typeface="ＭＳ Ｐゴシック" pitchFamily="-48" charset="-128"/>
                <a:cs typeface="ＭＳ Ｐゴシック"/>
              </a:rPr>
              <a:t>(The sign-in sheet is a good output, and the outcome is the increased understanding of the content.)</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I also want to emphasize that it’s important to use your data—which you learned about in Module 2 [</a:t>
            </a:r>
            <a:r>
              <a:rPr lang="en-US" sz="1200" i="1" kern="1200" dirty="0">
                <a:solidFill>
                  <a:schemeClr val="tx1"/>
                </a:solidFill>
                <a:effectLst/>
                <a:latin typeface="ITC Franklin Gothic Std Bk Cd"/>
                <a:ea typeface="ＭＳ Ｐゴシック" pitchFamily="-48" charset="-128"/>
                <a:cs typeface="ＭＳ Ｐゴシック"/>
              </a:rPr>
              <a:t>use name if possible</a:t>
            </a:r>
            <a:r>
              <a:rPr lang="en-US" sz="1200" kern="1200" dirty="0">
                <a:solidFill>
                  <a:schemeClr val="tx1"/>
                </a:solidFill>
                <a:effectLst/>
                <a:latin typeface="ITC Franklin Gothic Std Bk Cd"/>
                <a:ea typeface="ＭＳ Ｐゴシック" pitchFamily="-48" charset="-128"/>
                <a:cs typeface="ＭＳ Ｐゴシック"/>
              </a:rPr>
              <a:t>]—and partners and other stakeholders to help you make this plan. They will be partners in executing the plan, so they should be at the table now, helping you ensure the right plan is in place to reach your goals. </a:t>
            </a:r>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pitchFamily="-48" charset="-128"/>
                <a:cs typeface="+mn-cs"/>
              </a:rPr>
              <a:t>Presentation Title (added from Insert tab, Header &amp; Footer icon)</a:t>
            </a:r>
          </a:p>
        </p:txBody>
      </p:sp>
      <p:sp>
        <p:nvSpPr>
          <p:cNvPr id="5" name="Date Placeholder 4"/>
          <p:cNvSpPr>
            <a:spLocks noGrp="1"/>
          </p:cNvSpPr>
          <p:nvPr>
            <p:ph type="dt"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pitchFamily="-48" charset="-128"/>
                <a:cs typeface="+mn-cs"/>
              </a:rPr>
              <a:t>(added from Insert tab, Header &amp; Footer icon, Fixed Date and time) 9/28/2015</a:t>
            </a: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F9670F-B05C-4E29-9927-D8558D7BA470}"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4183079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a:solidFill>
                  <a:schemeClr val="tx1"/>
                </a:solidFill>
                <a:effectLst/>
                <a:latin typeface="Arial" panose="020B0604020202020204" pitchFamily="34" charset="0"/>
                <a:ea typeface="+mn-ea"/>
                <a:cs typeface="+mn-cs"/>
              </a:rPr>
              <a:t>Remember, the specific design is less important than having the pieces themselves. The plan should have inputs and activities that enable one to gather specific data that lead to clear decisions about continuing down paths toward the outcomes. </a:t>
            </a:r>
          </a:p>
          <a:p>
            <a:pPr lvl="0"/>
            <a:endParaRPr lang="en-US" sz="1200" b="0" kern="1200" dirty="0">
              <a:solidFill>
                <a:schemeClr val="tx1"/>
              </a:solidFill>
              <a:effectLst/>
              <a:latin typeface="Arial" panose="020B0604020202020204" pitchFamily="34" charset="0"/>
              <a:ea typeface="+mn-ea"/>
              <a:cs typeface="+mn-cs"/>
            </a:endParaRPr>
          </a:p>
          <a:p>
            <a:pPr lvl="0"/>
            <a:r>
              <a:rPr lang="en-US" sz="1200" b="0" kern="1200" dirty="0">
                <a:solidFill>
                  <a:schemeClr val="tx1"/>
                </a:solidFill>
                <a:effectLst/>
                <a:latin typeface="Arial" panose="020B0604020202020204" pitchFamily="34" charset="0"/>
                <a:ea typeface="+mn-ea"/>
                <a:cs typeface="+mn-cs"/>
              </a:rPr>
              <a:t>You should be able to identify your milestone, have clear and consistent talking points among stakeholders, use these to organize your partners toward your common goal and outcomes, as well as activities, and more. </a:t>
            </a:r>
          </a:p>
        </p:txBody>
      </p:sp>
      <p:sp>
        <p:nvSpPr>
          <p:cNvPr id="4" name="Footer Placeholder 3"/>
          <p:cNvSpPr>
            <a:spLocks noGrp="1"/>
          </p:cNvSpPr>
          <p:nvPr>
            <p:ph type="ftr" sz="quarter" idx="10"/>
          </p:nvPr>
        </p:nvSpPr>
        <p:spPr/>
        <p:txBody>
          <a:bodyPr/>
          <a:lstStyle/>
          <a:p>
            <a:r>
              <a:rPr lang="en-US" dirty="0"/>
              <a:t>Presentation Title (added from Insert tab, Header &amp; Footer icon)</a:t>
            </a:r>
          </a:p>
        </p:txBody>
      </p:sp>
      <p:sp>
        <p:nvSpPr>
          <p:cNvPr id="5" name="Date Placeholder 4"/>
          <p:cNvSpPr>
            <a:spLocks noGrp="1"/>
          </p:cNvSpPr>
          <p:nvPr>
            <p:ph type="dt" idx="11"/>
          </p:nvPr>
        </p:nvSpPr>
        <p:spPr/>
        <p:txBody>
          <a:bodyPr/>
          <a:lstStyle/>
          <a:p>
            <a:r>
              <a:rPr lang="en-US" dirty="0"/>
              <a:t>(added from Insert tab, Header &amp; Footer icon, Fixed Date and time) 9/28/2015</a:t>
            </a:r>
          </a:p>
        </p:txBody>
      </p:sp>
      <p:sp>
        <p:nvSpPr>
          <p:cNvPr id="6" name="Slide Number Placeholder 5"/>
          <p:cNvSpPr>
            <a:spLocks noGrp="1"/>
          </p:cNvSpPr>
          <p:nvPr>
            <p:ph type="sldNum" sz="quarter" idx="12"/>
          </p:nvPr>
        </p:nvSpPr>
        <p:spPr/>
        <p:txBody>
          <a:bodyPr/>
          <a:lstStyle/>
          <a:p>
            <a:fld id="{79F9670F-B05C-4E29-9927-D8558D7BA470}" type="slidenum">
              <a:rPr lang="en-US" smtClean="0"/>
              <a:pPr/>
              <a:t>11</a:t>
            </a:fld>
            <a:endParaRPr lang="en-US" dirty="0"/>
          </a:p>
        </p:txBody>
      </p:sp>
    </p:spTree>
    <p:extLst>
      <p:ext uri="{BB962C8B-B14F-4D97-AF65-F5344CB8AC3E}">
        <p14:creationId xmlns:p14="http://schemas.microsoft.com/office/powerpoint/2010/main" val="3574558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a:solidFill>
                  <a:schemeClr val="tx1"/>
                </a:solidFill>
                <a:effectLst/>
                <a:latin typeface="Arial" panose="020B0604020202020204" pitchFamily="34" charset="0"/>
                <a:ea typeface="+mn-ea"/>
                <a:cs typeface="+mn-cs"/>
              </a:rPr>
              <a:t>This example is from CCSSO, slightly modified for a rural context. It starts with the goal—as one should—and then goes into the planning of who, what, when, indicators of progress, and resources required. As with any plan, the format is less important than the plan itself. </a:t>
            </a:r>
          </a:p>
          <a:p>
            <a:pPr lvl="0"/>
            <a:endParaRPr lang="en-US" sz="1200" b="0" kern="1200" dirty="0">
              <a:solidFill>
                <a:schemeClr val="tx1"/>
              </a:solidFill>
              <a:effectLst/>
              <a:latin typeface="Arial" panose="020B0604020202020204" pitchFamily="34" charset="0"/>
              <a:ea typeface="+mn-ea"/>
              <a:cs typeface="+mn-cs"/>
            </a:endParaRPr>
          </a:p>
          <a:p>
            <a:pPr lvl="0"/>
            <a:r>
              <a:rPr lang="en-US" sz="1200" b="0" kern="1200" dirty="0">
                <a:solidFill>
                  <a:schemeClr val="tx1"/>
                </a:solidFill>
                <a:effectLst/>
                <a:latin typeface="Arial" panose="020B0604020202020204" pitchFamily="34" charset="0"/>
                <a:ea typeface="+mn-ea"/>
                <a:cs typeface="+mn-cs"/>
              </a:rPr>
              <a:t>The plan should enable you to draw a map toward your goal and have benchmarks—or indicators—along the way to note how you are or aren’t progressing toward those goals, so you can edit the plan as needed. </a:t>
            </a:r>
          </a:p>
        </p:txBody>
      </p:sp>
      <p:sp>
        <p:nvSpPr>
          <p:cNvPr id="4" name="Footer Placeholder 3"/>
          <p:cNvSpPr>
            <a:spLocks noGrp="1"/>
          </p:cNvSpPr>
          <p:nvPr>
            <p:ph type="ftr" sz="quarter" idx="10"/>
          </p:nvPr>
        </p:nvSpPr>
        <p:spPr/>
        <p:txBody>
          <a:bodyPr/>
          <a:lstStyle/>
          <a:p>
            <a:r>
              <a:rPr lang="en-US" dirty="0"/>
              <a:t>Presentation Title (added from Insert tab, Header &amp; Footer icon)</a:t>
            </a:r>
          </a:p>
        </p:txBody>
      </p:sp>
      <p:sp>
        <p:nvSpPr>
          <p:cNvPr id="5" name="Date Placeholder 4"/>
          <p:cNvSpPr>
            <a:spLocks noGrp="1"/>
          </p:cNvSpPr>
          <p:nvPr>
            <p:ph type="dt" idx="11"/>
          </p:nvPr>
        </p:nvSpPr>
        <p:spPr/>
        <p:txBody>
          <a:bodyPr/>
          <a:lstStyle/>
          <a:p>
            <a:r>
              <a:rPr lang="en-US" dirty="0"/>
              <a:t>(added from Insert tab, Header &amp; Footer icon, Fixed Date and time) 9/28/2015</a:t>
            </a:r>
          </a:p>
        </p:txBody>
      </p:sp>
      <p:sp>
        <p:nvSpPr>
          <p:cNvPr id="6" name="Slide Number Placeholder 5"/>
          <p:cNvSpPr>
            <a:spLocks noGrp="1"/>
          </p:cNvSpPr>
          <p:nvPr>
            <p:ph type="sldNum" sz="quarter" idx="12"/>
          </p:nvPr>
        </p:nvSpPr>
        <p:spPr/>
        <p:txBody>
          <a:bodyPr/>
          <a:lstStyle/>
          <a:p>
            <a:fld id="{79F9670F-B05C-4E29-9927-D8558D7BA470}" type="slidenum">
              <a:rPr lang="en-US" smtClean="0"/>
              <a:pPr/>
              <a:t>12</a:t>
            </a:fld>
            <a:endParaRPr lang="en-US" dirty="0"/>
          </a:p>
        </p:txBody>
      </p:sp>
    </p:spTree>
    <p:extLst>
      <p:ext uri="{BB962C8B-B14F-4D97-AF65-F5344CB8AC3E}">
        <p14:creationId xmlns:p14="http://schemas.microsoft.com/office/powerpoint/2010/main" val="389042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13</a:t>
            </a:fld>
            <a:endParaRPr lang="en-US" dirty="0"/>
          </a:p>
        </p:txBody>
      </p:sp>
    </p:spTree>
    <p:extLst>
      <p:ext uri="{BB962C8B-B14F-4D97-AF65-F5344CB8AC3E}">
        <p14:creationId xmlns:p14="http://schemas.microsoft.com/office/powerpoint/2010/main" val="1640831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sng" kern="1200" dirty="0">
                <a:solidFill>
                  <a:schemeClr val="tx1"/>
                </a:solidFill>
                <a:effectLst/>
                <a:latin typeface="ITC Franklin Gothic Std Bk Cd"/>
                <a:ea typeface="ＭＳ Ｐゴシック" pitchFamily="-48" charset="-128"/>
                <a:cs typeface="ＭＳ Ｐゴシック"/>
              </a:rPr>
              <a:t>Suggestions below</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How will you monitor your progress?</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What successes are you starting to see, build traction on—the stories you tell? Those are indicators of success or non-success (</a:t>
            </a:r>
            <a:r>
              <a:rPr lang="en-US" sz="1200" b="1" u="sng" kern="1200" dirty="0">
                <a:solidFill>
                  <a:schemeClr val="tx1"/>
                </a:solidFill>
                <a:effectLst/>
                <a:latin typeface="ITC Franklin Gothic Std Bk Cd"/>
                <a:ea typeface="ＭＳ Ｐゴシック" pitchFamily="-48" charset="-128"/>
                <a:cs typeface="ＭＳ Ｐゴシック"/>
              </a:rPr>
              <a:t>or the need to make some midcourse corrections</a:t>
            </a:r>
            <a:r>
              <a:rPr lang="en-US" sz="1200" kern="1200" dirty="0">
                <a:solidFill>
                  <a:schemeClr val="tx1"/>
                </a:solidFill>
                <a:effectLst/>
                <a:latin typeface="ITC Franklin Gothic Std Bk Cd"/>
                <a:ea typeface="ＭＳ Ｐゴシック" pitchFamily="-48" charset="-128"/>
                <a:cs typeface="ＭＳ Ｐゴシック"/>
              </a:rPr>
              <a:t>). Your goals are rooted in data, which can be big or small, depending on your size. </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What would tell you that you are moving in the right direction? More people signing up for ETC classes? Fewer people dropping out? Other changes in behavior—that’s really what you are looking for! </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These pieces can help us evaluate if we’re on track toward achieving the outcomes.</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It can also help us improve our plan in real time—and not wait until 5 years in to adjust. For example, if we’ve added a new community-focused program to recruit paraprofessionals to the classroom, we want to ensure things are on track. </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We can find out that 95% of our enrollees have successfully completed their first semester of coursework at the local IHE. </a:t>
            </a:r>
            <a:r>
              <a:rPr lang="en-US" sz="1200" b="1" kern="1200" dirty="0">
                <a:solidFill>
                  <a:schemeClr val="tx1"/>
                </a:solidFill>
                <a:effectLst/>
                <a:latin typeface="ITC Franklin Gothic Std Bk Cd"/>
                <a:ea typeface="ＭＳ Ｐゴシック" pitchFamily="-48" charset="-128"/>
                <a:cs typeface="ＭＳ Ｐゴシック"/>
              </a:rPr>
              <a:t>CLICK </a:t>
            </a:r>
            <a:r>
              <a:rPr lang="en-US" sz="1200" kern="1200" dirty="0">
                <a:solidFill>
                  <a:schemeClr val="tx1"/>
                </a:solidFill>
                <a:effectLst/>
                <a:latin typeface="ITC Franklin Gothic Std Bk Cd"/>
                <a:ea typeface="ＭＳ Ｐゴシック" pitchFamily="-48" charset="-128"/>
                <a:cs typeface="ＭＳ Ｐゴシック"/>
              </a:rPr>
              <a:t>— that indicates we are moving in the right direction and we should keep going. Or we could find that our information session was attended by only five people, and we need to recruit 12 to get the program going. That tells us that we need to — </a:t>
            </a:r>
            <a:r>
              <a:rPr lang="en-US" sz="1200" b="1" kern="1200" dirty="0">
                <a:solidFill>
                  <a:schemeClr val="tx1"/>
                </a:solidFill>
                <a:effectLst/>
                <a:latin typeface="ITC Franklin Gothic Std Bk Cd"/>
                <a:ea typeface="ＭＳ Ｐゴシック" pitchFamily="-48" charset="-128"/>
                <a:cs typeface="ＭＳ Ｐゴシック"/>
              </a:rPr>
              <a:t>CLICK </a:t>
            </a:r>
            <a:r>
              <a:rPr lang="en-US" sz="1200" kern="1200" dirty="0">
                <a:solidFill>
                  <a:schemeClr val="tx1"/>
                </a:solidFill>
                <a:effectLst/>
                <a:latin typeface="ITC Franklin Gothic Std Bk Cd"/>
                <a:ea typeface="ＭＳ Ｐゴシック" pitchFamily="-48" charset="-128"/>
                <a:cs typeface="ＭＳ Ｐゴシック"/>
              </a:rPr>
              <a:t>— adjust our recruitment strategy slightly. Or maybe we have limited data or success, like there haven’t been any STEM recruits yet and that’s our real need in the district, and we need to proceed with caution — </a:t>
            </a:r>
            <a:r>
              <a:rPr lang="en-US" sz="1200" b="1" kern="1200" dirty="0">
                <a:solidFill>
                  <a:schemeClr val="tx1"/>
                </a:solidFill>
                <a:effectLst/>
                <a:latin typeface="ITC Franklin Gothic Std Bk Cd"/>
                <a:ea typeface="ＭＳ Ｐゴシック" pitchFamily="-48" charset="-128"/>
                <a:cs typeface="ＭＳ Ｐゴシック"/>
              </a:rPr>
              <a:t>CLICK</a:t>
            </a:r>
            <a:r>
              <a:rPr lang="en-US" sz="1200" kern="1200" dirty="0">
                <a:solidFill>
                  <a:schemeClr val="tx1"/>
                </a:solidFill>
                <a:effectLst/>
                <a:latin typeface="ITC Franklin Gothic Std Bk Cd"/>
                <a:ea typeface="ＭＳ Ｐゴシック" pitchFamily="-48" charset="-128"/>
                <a:cs typeface="ＭＳ Ｐゴシック"/>
              </a:rPr>
              <a:t> — on a certain activity before going all in. </a:t>
            </a:r>
          </a:p>
          <a:p>
            <a:endParaRPr lang="en-US" sz="1200" kern="1200" dirty="0">
              <a:solidFill>
                <a:schemeClr val="tx1"/>
              </a:solidFill>
              <a:effectLst/>
              <a:latin typeface="ITC Franklin Gothic Std Bk Cd"/>
              <a:ea typeface="ＭＳ Ｐゴシック" pitchFamily="-48" charset="-128"/>
              <a:cs typeface="ＭＳ Ｐゴシック"/>
            </a:endParaRPr>
          </a:p>
          <a:p>
            <a:r>
              <a:rPr lang="en-US" sz="1200" kern="1200" dirty="0">
                <a:solidFill>
                  <a:schemeClr val="tx1"/>
                </a:solidFill>
                <a:effectLst/>
                <a:latin typeface="ITC Franklin Gothic Std Bk Cd"/>
                <a:ea typeface="ＭＳ Ｐゴシック" pitchFamily="-48" charset="-128"/>
                <a:cs typeface="ＭＳ Ｐゴシック"/>
              </a:rPr>
              <a:t>This evaluation is helpful as it keeps your Strategic Action Plan a working, or LIVING, document that tells the story of (and guides) your work—and adjusts when necessary, based on monitoring that you and your partners are actively doing.</a:t>
            </a:r>
          </a:p>
        </p:txBody>
      </p:sp>
      <p:sp>
        <p:nvSpPr>
          <p:cNvPr id="4" name="Footer Placeholder 3"/>
          <p:cNvSpPr>
            <a:spLocks noGrp="1"/>
          </p:cNvSpPr>
          <p:nvPr>
            <p:ph type="ftr" sz="quarter" idx="10"/>
          </p:nvPr>
        </p:nvSpPr>
        <p:spPr/>
        <p:txBody>
          <a:bodyPr/>
          <a:lstStyle/>
          <a:p>
            <a:r>
              <a:rPr lang="en-US" dirty="0"/>
              <a:t>Presentation Title (added from Insert tab, Header &amp; Footer icon)</a:t>
            </a:r>
          </a:p>
        </p:txBody>
      </p:sp>
      <p:sp>
        <p:nvSpPr>
          <p:cNvPr id="5" name="Date Placeholder 4"/>
          <p:cNvSpPr>
            <a:spLocks noGrp="1"/>
          </p:cNvSpPr>
          <p:nvPr>
            <p:ph type="dt" idx="11"/>
          </p:nvPr>
        </p:nvSpPr>
        <p:spPr/>
        <p:txBody>
          <a:bodyPr/>
          <a:lstStyle/>
          <a:p>
            <a:r>
              <a:rPr lang="en-US" dirty="0"/>
              <a:t>(added from Insert tab, Header &amp; Footer icon, Fixed Date and time) 9/28/2015</a:t>
            </a:r>
          </a:p>
        </p:txBody>
      </p:sp>
      <p:sp>
        <p:nvSpPr>
          <p:cNvPr id="6" name="Slide Number Placeholder 5"/>
          <p:cNvSpPr>
            <a:spLocks noGrp="1"/>
          </p:cNvSpPr>
          <p:nvPr>
            <p:ph type="sldNum" sz="quarter" idx="12"/>
          </p:nvPr>
        </p:nvSpPr>
        <p:spPr/>
        <p:txBody>
          <a:bodyPr/>
          <a:lstStyle/>
          <a:p>
            <a:fld id="{79F9670F-B05C-4E29-9927-D8558D7BA470}" type="slidenum">
              <a:rPr lang="en-US" smtClean="0"/>
              <a:pPr/>
              <a:t>14</a:t>
            </a:fld>
            <a:endParaRPr lang="en-US" dirty="0"/>
          </a:p>
        </p:txBody>
      </p:sp>
    </p:spTree>
    <p:extLst>
      <p:ext uri="{BB962C8B-B14F-4D97-AF65-F5344CB8AC3E}">
        <p14:creationId xmlns:p14="http://schemas.microsoft.com/office/powerpoint/2010/main" val="205201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15</a:t>
            </a:fld>
            <a:endParaRPr lang="en-US" dirty="0"/>
          </a:p>
        </p:txBody>
      </p:sp>
    </p:spTree>
    <p:extLst>
      <p:ext uri="{BB962C8B-B14F-4D97-AF65-F5344CB8AC3E}">
        <p14:creationId xmlns:p14="http://schemas.microsoft.com/office/powerpoint/2010/main" val="3393599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WHAT?</a:t>
            </a:r>
          </a:p>
          <a:p>
            <a:endParaRPr lang="en-US" dirty="0"/>
          </a:p>
          <a:p>
            <a:r>
              <a:rPr lang="en-US" dirty="0"/>
              <a:t>Now, it’s important to bring your goals together with a plan to get there. Who needs to be involved in that planning? What will need to happen to get there? </a:t>
            </a:r>
          </a:p>
          <a:p>
            <a:endParaRPr lang="en-US" dirty="0"/>
          </a:p>
          <a:p>
            <a:r>
              <a:rPr lang="en-US" dirty="0"/>
              <a:t>This process should be collaborative, with the right stakeholders at the table. If you need some assistance kicking it off, reach out. There are experts here to help. </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16</a:t>
            </a:fld>
            <a:endParaRPr lang="en-US" dirty="0"/>
          </a:p>
        </p:txBody>
      </p:sp>
    </p:spTree>
    <p:extLst>
      <p:ext uri="{BB962C8B-B14F-4D97-AF65-F5344CB8AC3E}">
        <p14:creationId xmlns:p14="http://schemas.microsoft.com/office/powerpoint/2010/main" val="1372961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17</a:t>
            </a:fld>
            <a:endParaRPr lang="en-US" dirty="0"/>
          </a:p>
        </p:txBody>
      </p:sp>
    </p:spTree>
    <p:extLst>
      <p:ext uri="{BB962C8B-B14F-4D97-AF65-F5344CB8AC3E}">
        <p14:creationId xmlns:p14="http://schemas.microsoft.com/office/powerpoint/2010/main" val="3353714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18</a:t>
            </a:fld>
            <a:endParaRPr lang="en-US" dirty="0"/>
          </a:p>
        </p:txBody>
      </p:sp>
    </p:spTree>
    <p:extLst>
      <p:ext uri="{BB962C8B-B14F-4D97-AF65-F5344CB8AC3E}">
        <p14:creationId xmlns:p14="http://schemas.microsoft.com/office/powerpoint/2010/main" val="3549494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pitchFamily="-48" charset="-128"/>
                <a:cs typeface="ＭＳ Ｐゴシック"/>
              </a:rPr>
              <a:t>This session will build on the previous session in which we </a:t>
            </a:r>
            <a:r>
              <a:rPr lang="en-US" sz="1200" b="1" i="0" kern="1200" dirty="0">
                <a:solidFill>
                  <a:schemeClr val="tx1"/>
                </a:solidFill>
                <a:effectLst/>
                <a:latin typeface="Arial" panose="020B0604020202020204" pitchFamily="34" charset="0"/>
                <a:ea typeface="ＭＳ Ｐゴシック" pitchFamily="-48" charset="-128"/>
                <a:cs typeface="ＭＳ Ｐゴシック"/>
              </a:rPr>
              <a:t>reviewed</a:t>
            </a:r>
            <a:r>
              <a:rPr lang="en-US" sz="1200" b="0" i="0" kern="1200" dirty="0">
                <a:solidFill>
                  <a:schemeClr val="tx1"/>
                </a:solidFill>
                <a:effectLst/>
                <a:latin typeface="Arial" panose="020B0604020202020204" pitchFamily="34" charset="0"/>
                <a:ea typeface="ＭＳ Ｐゴシック" pitchFamily="-48" charset="-128"/>
                <a:cs typeface="ＭＳ Ｐゴシック"/>
              </a:rPr>
              <a:t> the Talent Development Framework and </a:t>
            </a:r>
            <a:r>
              <a:rPr lang="en-US" sz="1200" b="1" i="0" kern="1200" dirty="0">
                <a:solidFill>
                  <a:schemeClr val="tx1"/>
                </a:solidFill>
                <a:effectLst/>
                <a:latin typeface="Arial" panose="020B0604020202020204" pitchFamily="34" charset="0"/>
                <a:ea typeface="ＭＳ Ｐゴシック" pitchFamily="-48" charset="-128"/>
                <a:cs typeface="ＭＳ Ｐゴシック"/>
              </a:rPr>
              <a:t>discussed sources of data</a:t>
            </a:r>
            <a:r>
              <a:rPr lang="en-US" sz="1200" b="0" i="0" kern="1200" dirty="0">
                <a:solidFill>
                  <a:schemeClr val="tx1"/>
                </a:solidFill>
                <a:effectLst/>
                <a:latin typeface="Arial" panose="020B0604020202020204" pitchFamily="34" charset="0"/>
                <a:ea typeface="ＭＳ Ｐゴシック" pitchFamily="-48" charset="-128"/>
                <a:cs typeface="ＭＳ Ｐゴシック"/>
              </a:rPr>
              <a:t> to inform the development of GYO programs that are based on local needs and context. Next, we </a:t>
            </a:r>
            <a:r>
              <a:rPr lang="en-US" sz="1200" b="1" i="0" kern="1200" dirty="0">
                <a:solidFill>
                  <a:schemeClr val="tx1"/>
                </a:solidFill>
                <a:effectLst/>
                <a:latin typeface="Arial" panose="020B0604020202020204" pitchFamily="34" charset="0"/>
                <a:ea typeface="ＭＳ Ｐゴシック" pitchFamily="-48" charset="-128"/>
                <a:cs typeface="ＭＳ Ｐゴシック"/>
              </a:rPr>
              <a:t>will learn about how to create</a:t>
            </a:r>
            <a:r>
              <a:rPr lang="en-US" sz="1200" b="0" i="0" kern="1200" dirty="0">
                <a:solidFill>
                  <a:schemeClr val="tx1"/>
                </a:solidFill>
                <a:effectLst/>
                <a:latin typeface="Arial" panose="020B0604020202020204" pitchFamily="34" charset="0"/>
                <a:ea typeface="ＭＳ Ｐゴシック" pitchFamily="-48" charset="-128"/>
                <a:cs typeface="ＭＳ Ｐゴシック"/>
              </a:rPr>
              <a:t> a strategic action plan toward these goals, identifying the stakeholders, activities, and indicators of success on the pathway toward these long-term goals. </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a:t>
            </a:fld>
            <a:endParaRPr lang="en-US" dirty="0"/>
          </a:p>
        </p:txBody>
      </p:sp>
    </p:spTree>
    <p:extLst>
      <p:ext uri="{BB962C8B-B14F-4D97-AF65-F5344CB8AC3E}">
        <p14:creationId xmlns:p14="http://schemas.microsoft.com/office/powerpoint/2010/main" val="2404131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3</a:t>
            </a:fld>
            <a:endParaRPr lang="en-US" dirty="0"/>
          </a:p>
        </p:txBody>
      </p:sp>
    </p:spTree>
    <p:extLst>
      <p:ext uri="{BB962C8B-B14F-4D97-AF65-F5344CB8AC3E}">
        <p14:creationId xmlns:p14="http://schemas.microsoft.com/office/powerpoint/2010/main" val="3101723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Module 2, you learned about the Talent Development Framework, shown here, and: </a:t>
            </a:r>
          </a:p>
          <a:p>
            <a:pPr lvl="0"/>
            <a:endParaRPr lang="en-US" sz="1200" b="0" kern="1200" dirty="0">
              <a:solidFill>
                <a:schemeClr val="tx1"/>
              </a:solidFill>
              <a:effectLst/>
              <a:latin typeface="Arial" panose="020B0604020202020204" pitchFamily="34" charset="0"/>
              <a:ea typeface="ＭＳ Ｐゴシック" pitchFamily="-48" charset="-128"/>
              <a:cs typeface="ＭＳ Ｐゴシック"/>
            </a:endParaRPr>
          </a:p>
          <a:p>
            <a:pPr lvl="0"/>
            <a:r>
              <a:rPr lang="en-US" sz="1200" b="0" kern="1200" dirty="0">
                <a:solidFill>
                  <a:schemeClr val="tx1"/>
                </a:solidFill>
                <a:effectLst/>
                <a:latin typeface="Arial" panose="020B0604020202020204" pitchFamily="34" charset="0"/>
                <a:ea typeface="ＭＳ Ｐゴシック" pitchFamily="-48" charset="-128"/>
                <a:cs typeface="ＭＳ Ｐゴシック"/>
              </a:rPr>
              <a:t>Module 2 objectives:</a:t>
            </a:r>
          </a:p>
          <a:p>
            <a:pPr lvl="1"/>
            <a:r>
              <a:rPr lang="en-US" sz="1200" b="0" kern="1200" dirty="0">
                <a:solidFill>
                  <a:schemeClr val="tx1"/>
                </a:solidFill>
                <a:effectLst/>
                <a:latin typeface="Arial" panose="020B0604020202020204" pitchFamily="34" charset="0"/>
                <a:ea typeface="ＭＳ Ｐゴシック" pitchFamily="-48" charset="-128"/>
                <a:cs typeface="ＭＳ Ｐゴシック"/>
                <a:sym typeface="Wingdings" panose="05000000000000000000" pitchFamily="2" charset="2"/>
              </a:rPr>
              <a:t> </a:t>
            </a:r>
            <a:r>
              <a:rPr lang="en-US" sz="1200" b="0" kern="1200" dirty="0">
                <a:solidFill>
                  <a:schemeClr val="tx1"/>
                </a:solidFill>
                <a:effectLst/>
                <a:latin typeface="Arial" panose="020B0604020202020204" pitchFamily="34" charset="0"/>
                <a:ea typeface="ＭＳ Ｐゴシック" pitchFamily="-48" charset="-128"/>
                <a:cs typeface="ＭＳ Ｐゴシック"/>
              </a:rPr>
              <a:t>Understand how GYO fits into a comprehensive talent development framework. </a:t>
            </a:r>
          </a:p>
          <a:p>
            <a:pPr lvl="1"/>
            <a:r>
              <a:rPr lang="en-US" sz="1200" b="0" kern="1200" dirty="0">
                <a:solidFill>
                  <a:schemeClr val="tx1"/>
                </a:solidFill>
                <a:effectLst/>
                <a:latin typeface="Arial" panose="020B0604020202020204" pitchFamily="34" charset="0"/>
                <a:ea typeface="ＭＳ Ｐゴシック" pitchFamily="-48" charset="-128"/>
                <a:cs typeface="ＭＳ Ｐゴシック"/>
                <a:sym typeface="Wingdings" panose="05000000000000000000" pitchFamily="2" charset="2"/>
              </a:rPr>
              <a:t> </a:t>
            </a:r>
            <a:r>
              <a:rPr lang="en-US" sz="1200" b="0" kern="1200" dirty="0">
                <a:solidFill>
                  <a:schemeClr val="tx1"/>
                </a:solidFill>
                <a:effectLst/>
                <a:latin typeface="Arial" panose="020B0604020202020204" pitchFamily="34" charset="0"/>
                <a:ea typeface="ＭＳ Ｐゴシック" pitchFamily="-48" charset="-128"/>
                <a:cs typeface="ＭＳ Ｐゴシック"/>
              </a:rPr>
              <a:t>Identify sources of data to inform the development of GYO programs that are based on local needs and context.</a:t>
            </a:r>
          </a:p>
          <a:p>
            <a:pPr lvl="1"/>
            <a:r>
              <a:rPr lang="en-US" sz="1200" b="0" kern="1200" dirty="0">
                <a:solidFill>
                  <a:schemeClr val="tx1"/>
                </a:solidFill>
                <a:effectLst/>
                <a:latin typeface="Arial" panose="020B0604020202020204" pitchFamily="34" charset="0"/>
                <a:ea typeface="ＭＳ Ｐゴシック" pitchFamily="-48" charset="-128"/>
                <a:cs typeface="ＭＳ Ｐゴシック"/>
                <a:sym typeface="Wingdings" panose="05000000000000000000" pitchFamily="2" charset="2"/>
              </a:rPr>
              <a:t> </a:t>
            </a:r>
            <a:r>
              <a:rPr lang="en-US" sz="1200" b="0" kern="1200" dirty="0">
                <a:solidFill>
                  <a:schemeClr val="tx1"/>
                </a:solidFill>
                <a:effectLst/>
                <a:latin typeface="Arial" panose="020B0604020202020204" pitchFamily="34" charset="0"/>
                <a:ea typeface="ＭＳ Ｐゴシック" pitchFamily="-48" charset="-128"/>
                <a:cs typeface="ＭＳ Ｐゴシック"/>
              </a:rPr>
              <a:t>Discuss how GYO programs address equity gaps and improve workforce diversity.</a:t>
            </a:r>
            <a:r>
              <a:rPr lang="en-US" sz="900" b="0" kern="1200" dirty="0">
                <a:solidFill>
                  <a:schemeClr val="tx1"/>
                </a:solidFill>
                <a:effectLst/>
                <a:latin typeface="Arial" panose="020B0604020202020204" pitchFamily="34" charset="0"/>
                <a:ea typeface="ＭＳ Ｐゴシック" pitchFamily="-48" charset="-128"/>
                <a:cs typeface="ＭＳ Ｐゴシック"/>
              </a:rPr>
              <a:t> </a:t>
            </a:r>
            <a:endParaRPr lang="en-US" sz="1200" b="0" kern="1200" dirty="0">
              <a:solidFill>
                <a:schemeClr val="tx1"/>
              </a:solidFill>
              <a:effectLst/>
              <a:latin typeface="Arial" panose="020B0604020202020204" pitchFamily="34" charset="0"/>
              <a:ea typeface="ＭＳ Ｐゴシック" pitchFamily="-48" charset="-128"/>
              <a:cs typeface="ＭＳ Ｐゴシック"/>
            </a:endParaRPr>
          </a:p>
          <a:p>
            <a:endParaRPr lang="en-US" dirty="0"/>
          </a:p>
          <a:p>
            <a:r>
              <a:rPr lang="en-US" dirty="0"/>
              <a:t>Reflect upon:</a:t>
            </a:r>
          </a:p>
          <a:p>
            <a:pPr lvl="1"/>
            <a:r>
              <a:rPr lang="en-US" sz="1200" b="0" kern="1200" dirty="0">
                <a:solidFill>
                  <a:schemeClr val="tx1"/>
                </a:solidFill>
                <a:effectLst/>
                <a:latin typeface="Arial" panose="020B0604020202020204" pitchFamily="34" charset="0"/>
                <a:ea typeface="ＭＳ Ｐゴシック" pitchFamily="-48" charset="-128"/>
                <a:cs typeface="ＭＳ Ｐゴシック"/>
                <a:sym typeface="Wingdings" panose="05000000000000000000" pitchFamily="2" charset="2"/>
              </a:rPr>
              <a:t> </a:t>
            </a:r>
            <a:r>
              <a:rPr lang="en-US" sz="1200" b="0" kern="1200" dirty="0">
                <a:solidFill>
                  <a:schemeClr val="tx1"/>
                </a:solidFill>
                <a:effectLst/>
                <a:latin typeface="Arial" panose="020B0604020202020204" pitchFamily="34" charset="0"/>
                <a:ea typeface="ＭＳ Ｐゴシック" pitchFamily="-48" charset="-128"/>
                <a:cs typeface="ＭＳ Ｐゴシック"/>
              </a:rPr>
              <a:t>What are your specific needs</a:t>
            </a:r>
            <a:r>
              <a:rPr lang="en-US" sz="900" b="0" kern="1200" dirty="0">
                <a:solidFill>
                  <a:schemeClr val="tx1"/>
                </a:solidFill>
                <a:effectLst/>
                <a:latin typeface="Arial" panose="020B0604020202020204" pitchFamily="34" charset="0"/>
                <a:ea typeface="ＭＳ Ｐゴシック" pitchFamily="-48" charset="-128"/>
                <a:cs typeface="ＭＳ Ｐゴシック"/>
              </a:rPr>
              <a:t>—</a:t>
            </a:r>
            <a:r>
              <a:rPr lang="en-US" sz="1200" b="0" kern="1200" dirty="0">
                <a:solidFill>
                  <a:schemeClr val="tx1"/>
                </a:solidFill>
                <a:effectLst/>
                <a:latin typeface="Arial" panose="020B0604020202020204" pitchFamily="34" charset="0"/>
                <a:ea typeface="ＭＳ Ｐゴシック" pitchFamily="-48" charset="-128"/>
                <a:cs typeface="ＭＳ Ｐゴシック"/>
              </a:rPr>
              <a:t>and how do you know? (What are the data telling you?) </a:t>
            </a:r>
          </a:p>
          <a:p>
            <a:pPr lvl="1"/>
            <a:r>
              <a:rPr lang="en-US" sz="1200" b="0" kern="1200" dirty="0">
                <a:solidFill>
                  <a:schemeClr val="tx1"/>
                </a:solidFill>
                <a:effectLst/>
                <a:latin typeface="Arial" panose="020B0604020202020204" pitchFamily="34" charset="0"/>
                <a:ea typeface="ＭＳ Ｐゴシック" pitchFamily="-48" charset="-128"/>
                <a:cs typeface="ＭＳ Ｐゴシック"/>
                <a:sym typeface="Wingdings" panose="05000000000000000000" pitchFamily="2" charset="2"/>
              </a:rPr>
              <a:t> </a:t>
            </a:r>
            <a:r>
              <a:rPr lang="en-US" sz="1200" b="0" kern="1200" dirty="0">
                <a:solidFill>
                  <a:schemeClr val="tx1"/>
                </a:solidFill>
                <a:effectLst/>
                <a:latin typeface="Arial" panose="020B0604020202020204" pitchFamily="34" charset="0"/>
                <a:ea typeface="ＭＳ Ｐゴシック" pitchFamily="-48" charset="-128"/>
                <a:cs typeface="ＭＳ Ｐゴシック"/>
              </a:rPr>
              <a:t>How did those translate into specific goals around GYO?</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a:t>
            </a:fld>
            <a:endParaRPr lang="en-US" dirty="0"/>
          </a:p>
        </p:txBody>
      </p:sp>
    </p:spTree>
    <p:extLst>
      <p:ext uri="{BB962C8B-B14F-4D97-AF65-F5344CB8AC3E}">
        <p14:creationId xmlns:p14="http://schemas.microsoft.com/office/powerpoint/2010/main" val="124603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5</a:t>
            </a:fld>
            <a:endParaRPr lang="en-US" dirty="0"/>
          </a:p>
        </p:txBody>
      </p:sp>
    </p:spTree>
    <p:extLst>
      <p:ext uri="{BB962C8B-B14F-4D97-AF65-F5344CB8AC3E}">
        <p14:creationId xmlns:p14="http://schemas.microsoft.com/office/powerpoint/2010/main" val="3673547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you should do before leaping into a strategic action plan is assess your goals. </a:t>
            </a:r>
          </a:p>
          <a:p>
            <a:endParaRPr lang="en-US" dirty="0"/>
          </a:p>
          <a:p>
            <a:r>
              <a:rPr lang="en-US" dirty="0"/>
              <a:t>Remember, you started in the last module to reflect upon the following questions:</a:t>
            </a:r>
          </a:p>
          <a:p>
            <a:pPr lvl="1"/>
            <a:r>
              <a:rPr lang="en-US" sz="1200" b="0" kern="1200" dirty="0">
                <a:solidFill>
                  <a:schemeClr val="tx1"/>
                </a:solidFill>
                <a:effectLst/>
                <a:latin typeface="Arial" panose="020B0604020202020204" pitchFamily="34" charset="0"/>
                <a:ea typeface="ＭＳ Ｐゴシック" pitchFamily="-48" charset="-128"/>
                <a:cs typeface="ＭＳ Ｐゴシック"/>
                <a:sym typeface="Wingdings" panose="05000000000000000000" pitchFamily="2" charset="2"/>
              </a:rPr>
              <a:t> </a:t>
            </a:r>
            <a:r>
              <a:rPr lang="en-US" sz="1200" b="0" kern="1200" dirty="0">
                <a:solidFill>
                  <a:schemeClr val="tx1"/>
                </a:solidFill>
                <a:effectLst/>
                <a:latin typeface="Arial" panose="020B0604020202020204" pitchFamily="34" charset="0"/>
                <a:ea typeface="ＭＳ Ｐゴシック" pitchFamily="-48" charset="-128"/>
                <a:cs typeface="ＭＳ Ｐゴシック"/>
              </a:rPr>
              <a:t>What are your specific needs</a:t>
            </a:r>
            <a:r>
              <a:rPr lang="en-US" sz="900" b="0" kern="1200" dirty="0">
                <a:solidFill>
                  <a:schemeClr val="tx1"/>
                </a:solidFill>
                <a:effectLst/>
                <a:latin typeface="Arial" panose="020B0604020202020204" pitchFamily="34" charset="0"/>
                <a:ea typeface="ＭＳ Ｐゴシック" pitchFamily="-48" charset="-128"/>
                <a:cs typeface="ＭＳ Ｐゴシック"/>
              </a:rPr>
              <a:t>—</a:t>
            </a:r>
            <a:r>
              <a:rPr lang="en-US" sz="1200" b="0" kern="1200" dirty="0">
                <a:solidFill>
                  <a:schemeClr val="tx1"/>
                </a:solidFill>
                <a:effectLst/>
                <a:latin typeface="Arial" panose="020B0604020202020204" pitchFamily="34" charset="0"/>
                <a:ea typeface="ＭＳ Ｐゴシック" pitchFamily="-48" charset="-128"/>
                <a:cs typeface="ＭＳ Ｐゴシック"/>
              </a:rPr>
              <a:t>and how do you know? (What are the data telling you?) </a:t>
            </a:r>
          </a:p>
          <a:p>
            <a:pPr lvl="1"/>
            <a:r>
              <a:rPr lang="en-US" sz="1200" b="0" kern="1200" dirty="0">
                <a:solidFill>
                  <a:schemeClr val="tx1"/>
                </a:solidFill>
                <a:effectLst/>
                <a:latin typeface="Arial" panose="020B0604020202020204" pitchFamily="34" charset="0"/>
                <a:ea typeface="ＭＳ Ｐゴシック" pitchFamily="-48" charset="-128"/>
                <a:cs typeface="ＭＳ Ｐゴシック"/>
                <a:sym typeface="Wingdings" panose="05000000000000000000" pitchFamily="2" charset="2"/>
              </a:rPr>
              <a:t> </a:t>
            </a:r>
            <a:r>
              <a:rPr lang="en-US" sz="1200" b="0" kern="1200" dirty="0">
                <a:solidFill>
                  <a:schemeClr val="tx1"/>
                </a:solidFill>
                <a:effectLst/>
                <a:latin typeface="Arial" panose="020B0604020202020204" pitchFamily="34" charset="0"/>
                <a:ea typeface="ＭＳ Ｐゴシック" pitchFamily="-48" charset="-128"/>
                <a:cs typeface="ＭＳ Ｐゴシック"/>
              </a:rPr>
              <a:t>How did those translate into specific goals around GYO?</a:t>
            </a:r>
          </a:p>
          <a:p>
            <a:endParaRPr lang="en-US" dirty="0"/>
          </a:p>
          <a:p>
            <a:r>
              <a:rPr lang="en-US" dirty="0"/>
              <a:t>But now you need to dig deeper and do two things:</a:t>
            </a:r>
          </a:p>
          <a:p>
            <a:r>
              <a:rPr lang="en-US" dirty="0"/>
              <a:t> </a:t>
            </a:r>
          </a:p>
          <a:p>
            <a:r>
              <a:rPr lang="en-US" dirty="0">
                <a:sym typeface="Wingdings" panose="05000000000000000000" pitchFamily="2" charset="2"/>
              </a:rPr>
              <a:t> </a:t>
            </a:r>
            <a:r>
              <a:rPr lang="en-US" dirty="0"/>
              <a:t>First, ask yourself, What are the conditions you want in your state or districts? Do these goals align with those conditions?</a:t>
            </a:r>
          </a:p>
          <a:p>
            <a:pPr marL="628650" lvl="1" indent="-171450">
              <a:buFontTx/>
              <a:buChar char="-"/>
            </a:pPr>
            <a:r>
              <a:rPr lang="en-US" dirty="0"/>
              <a:t>For example, a condition might be that there is no teacher shortage in Special Education positions. Your related goal might be, “By 2025, our state has at least 320 unique applicants for the 160 vacancies we have on average each year.” </a:t>
            </a:r>
          </a:p>
          <a:p>
            <a:pPr marL="628650" lvl="1" indent="-171450">
              <a:buFontTx/>
              <a:buChar char="-"/>
            </a:pPr>
            <a:r>
              <a:rPr lang="en-US" dirty="0"/>
              <a:t>Another example is that you seek the condition of high first-year teacher retention. A related goal might be, “By the 2021–2022 school year, our first-year teacher attrition rate is at or below the 11% national average – and below our current attrition rate of 20%.”</a:t>
            </a:r>
          </a:p>
          <a:p>
            <a:pPr marL="628650" lvl="1" indent="-171450">
              <a:buFontTx/>
              <a:buChar char="-"/>
            </a:pPr>
            <a:r>
              <a:rPr lang="en-US" dirty="0"/>
              <a:t>One more example is that you seek increased interest in and respect for the teaching profession in your high school students—that’s the condition you seek. It can be measured by setting one goal around “10% of Harrison County ACT takers indicate an interest in pursuing an education degree, compared to the national average of 4–5%.”</a:t>
            </a:r>
          </a:p>
          <a:p>
            <a:pPr marL="171450" indent="-171450">
              <a:buFontTx/>
              <a:buChar char="-"/>
            </a:pPr>
            <a:endParaRPr lang="en-US" dirty="0"/>
          </a:p>
          <a:p>
            <a:pPr marL="171450" indent="-171450">
              <a:buFont typeface="Wingdings" panose="05000000000000000000" pitchFamily="2" charset="2"/>
              <a:buChar char=""/>
            </a:pPr>
            <a:r>
              <a:rPr lang="en-US" sz="1200" b="0" kern="1200" dirty="0">
                <a:solidFill>
                  <a:schemeClr val="tx1"/>
                </a:solidFill>
                <a:effectLst/>
                <a:latin typeface="Arial" panose="020B0604020202020204" pitchFamily="34" charset="0"/>
                <a:ea typeface="ＭＳ Ｐゴシック" pitchFamily="-48" charset="-128"/>
                <a:cs typeface="ＭＳ Ｐゴシック"/>
              </a:rPr>
              <a:t>Emphasize why it’s important to set goals. </a:t>
            </a:r>
          </a:p>
          <a:p>
            <a:pPr marL="628650" lvl="1" indent="-171450">
              <a:buFontTx/>
              <a:buChar char="-"/>
            </a:pPr>
            <a:r>
              <a:rPr lang="en-US" sz="1200" b="0" kern="1200" dirty="0">
                <a:solidFill>
                  <a:schemeClr val="tx1"/>
                </a:solidFill>
                <a:effectLst/>
                <a:latin typeface="Arial" panose="020B0604020202020204" pitchFamily="34" charset="0"/>
                <a:ea typeface="ＭＳ Ｐゴシック" pitchFamily="-48" charset="-128"/>
                <a:cs typeface="ＭＳ Ｐゴシック"/>
              </a:rPr>
              <a:t>What is the </a:t>
            </a:r>
            <a:r>
              <a:rPr lang="en-US" sz="1200" b="0" i="1" kern="1200" dirty="0">
                <a:solidFill>
                  <a:schemeClr val="tx1"/>
                </a:solidFill>
                <a:effectLst/>
                <a:latin typeface="Arial" panose="020B0604020202020204" pitchFamily="34" charset="0"/>
                <a:ea typeface="ＭＳ Ｐゴシック" pitchFamily="-48" charset="-128"/>
                <a:cs typeface="ＭＳ Ｐゴシック"/>
              </a:rPr>
              <a:t>minimum impact </a:t>
            </a:r>
            <a:r>
              <a:rPr lang="en-US" sz="1200" b="0" kern="1200" dirty="0">
                <a:solidFill>
                  <a:schemeClr val="tx1"/>
                </a:solidFill>
                <a:effectLst/>
                <a:latin typeface="Arial" panose="020B0604020202020204" pitchFamily="34" charset="0"/>
                <a:ea typeface="ＭＳ Ｐゴシック" pitchFamily="-48" charset="-128"/>
                <a:cs typeface="ＭＳ Ｐゴシック"/>
              </a:rPr>
              <a:t>you’d want to see when you go through all this effort of implementing a new GYO program? What would make it worth it? Do your goals align with this?</a:t>
            </a:r>
            <a:r>
              <a:rPr lang="en-US" dirty="0"/>
              <a:t> </a:t>
            </a:r>
          </a:p>
          <a:p>
            <a:pPr marL="628650" lvl="1" indent="-171450">
              <a:buFontTx/>
              <a:buChar char="-"/>
            </a:pPr>
            <a:r>
              <a:rPr lang="en-US" sz="1200" b="0" kern="1200" dirty="0">
                <a:solidFill>
                  <a:schemeClr val="tx1"/>
                </a:solidFill>
                <a:effectLst/>
                <a:latin typeface="Arial" panose="020B0604020202020204" pitchFamily="34" charset="0"/>
                <a:ea typeface="ＭＳ Ｐゴシック" pitchFamily="-48" charset="-128"/>
                <a:cs typeface="ＭＳ Ｐゴシック"/>
              </a:rPr>
              <a:t>If yes, then we can move forward. If not, you need to revisit your goals.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a:t>
            </a:fld>
            <a:endParaRPr lang="en-US" dirty="0"/>
          </a:p>
        </p:txBody>
      </p:sp>
    </p:spTree>
    <p:extLst>
      <p:ext uri="{BB962C8B-B14F-4D97-AF65-F5344CB8AC3E}">
        <p14:creationId xmlns:p14="http://schemas.microsoft.com/office/powerpoint/2010/main" val="827053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Second, you need to assess where your goal is SMART. “SMART” is just an acronym to help you assess the rigor of your goal. </a:t>
            </a:r>
          </a:p>
          <a:p>
            <a:endParaRPr lang="en-US" dirty="0"/>
          </a:p>
          <a:p>
            <a:r>
              <a:rPr lang="en-US" dirty="0"/>
              <a:t>Is your goal SMART?</a:t>
            </a:r>
          </a:p>
          <a:p>
            <a:r>
              <a:rPr lang="en-US" dirty="0"/>
              <a:t> </a:t>
            </a:r>
          </a:p>
          <a:p>
            <a:pPr marL="171450" indent="-171450">
              <a:buFontTx/>
              <a:buChar char="-"/>
            </a:pPr>
            <a:r>
              <a:rPr lang="en-US" b="1" dirty="0"/>
              <a:t>S</a:t>
            </a:r>
            <a:r>
              <a:rPr lang="en-US" dirty="0"/>
              <a:t>pecific</a:t>
            </a:r>
          </a:p>
          <a:p>
            <a:pPr marL="171450" indent="-171450">
              <a:buFontTx/>
              <a:buChar char="-"/>
            </a:pPr>
            <a:r>
              <a:rPr lang="en-US" b="1" dirty="0"/>
              <a:t>M</a:t>
            </a:r>
            <a:r>
              <a:rPr lang="en-US" dirty="0"/>
              <a:t>easurable</a:t>
            </a:r>
          </a:p>
          <a:p>
            <a:pPr marL="171450" indent="-171450">
              <a:buFontTx/>
              <a:buChar char="-"/>
            </a:pPr>
            <a:r>
              <a:rPr lang="en-US" b="1" dirty="0"/>
              <a:t>A</a:t>
            </a:r>
            <a:r>
              <a:rPr lang="en-US" dirty="0"/>
              <a:t>ctionable </a:t>
            </a:r>
          </a:p>
          <a:p>
            <a:pPr marL="171450" indent="-171450">
              <a:buFontTx/>
              <a:buChar char="-"/>
            </a:pPr>
            <a:r>
              <a:rPr lang="en-US" b="1" dirty="0"/>
              <a:t>R</a:t>
            </a:r>
            <a:r>
              <a:rPr lang="en-US" dirty="0"/>
              <a:t>elevant</a:t>
            </a:r>
          </a:p>
          <a:p>
            <a:pPr marL="171450" indent="-171450">
              <a:buFontTx/>
              <a:buChar char="-"/>
            </a:pPr>
            <a:r>
              <a:rPr lang="en-US" b="1" dirty="0"/>
              <a:t>T</a:t>
            </a:r>
            <a:r>
              <a:rPr lang="en-US" dirty="0"/>
              <a:t>ime-bound </a:t>
            </a:r>
          </a:p>
          <a:p>
            <a:pPr marL="171450" indent="-171450">
              <a:buFontTx/>
              <a:buChar char="-"/>
            </a:pPr>
            <a:endParaRPr lang="en-US" dirty="0"/>
          </a:p>
          <a:p>
            <a:pPr marL="0" indent="0">
              <a:buFontTx/>
              <a:buNone/>
            </a:pPr>
            <a:r>
              <a:rPr lang="en-US" dirty="0"/>
              <a:t>Is it talking about a specific problem or opportunity? Can you measure it? Can you use the goal to change a behavior and therefore take an action? Does it matter? And have you set a time period on it?</a:t>
            </a:r>
          </a:p>
          <a:p>
            <a:pPr marL="0" indent="0">
              <a:buFontTx/>
              <a:buNone/>
            </a:pPr>
            <a:endParaRPr lang="en-US" dirty="0"/>
          </a:p>
          <a:p>
            <a:pPr marL="0" indent="0">
              <a:buFontTx/>
              <a:buNone/>
            </a:pPr>
            <a:r>
              <a:rPr lang="en-US" dirty="0"/>
              <a:t>A strong example within GYO is, “Increase enrollment in Education and Training courses in district high schools by 25% from SY2018–19 to SY2019–2020.” It has all the characteristics required and can be used to drive actions of those involved. </a:t>
            </a:r>
          </a:p>
          <a:p>
            <a:pPr marL="0" indent="0">
              <a:buFontTx/>
              <a:buNone/>
            </a:pPr>
            <a:endParaRPr lang="en-US" dirty="0"/>
          </a:p>
          <a:p>
            <a:pPr marL="0" indent="0">
              <a:buFontTx/>
              <a:buNone/>
            </a:pPr>
            <a:r>
              <a:rPr lang="en-US" dirty="0"/>
              <a:t>If all these things are true of your goal, then you have likely set a goal that is worthy of being pursued by you and your stakeholders.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a:t>
            </a:fld>
            <a:endParaRPr lang="en-US" dirty="0"/>
          </a:p>
        </p:txBody>
      </p:sp>
    </p:spTree>
    <p:extLst>
      <p:ext uri="{BB962C8B-B14F-4D97-AF65-F5344CB8AC3E}">
        <p14:creationId xmlns:p14="http://schemas.microsoft.com/office/powerpoint/2010/main" val="1290788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A2C2E2-0E08-480B-A22D-C2F2EBF6A27D}" type="slidenum">
              <a:rPr lang="en-US" smtClean="0"/>
              <a:pPr>
                <a:defRPr/>
              </a:pPr>
              <a:t>8</a:t>
            </a:fld>
            <a:endParaRPr lang="en-US" dirty="0"/>
          </a:p>
        </p:txBody>
      </p:sp>
    </p:spTree>
    <p:extLst>
      <p:ext uri="{BB962C8B-B14F-4D97-AF65-F5344CB8AC3E}">
        <p14:creationId xmlns:p14="http://schemas.microsoft.com/office/powerpoint/2010/main" val="2237446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a strategic action plan can have many names… a logic model, a theory of action, a theory of change, a high-level strategic plan.</a:t>
            </a:r>
          </a:p>
          <a:p>
            <a:endParaRPr lang="en-US" dirty="0"/>
          </a:p>
          <a:p>
            <a:r>
              <a:rPr lang="en-US" dirty="0"/>
              <a:t>But when it all comes down to it, it’s just your plan. Your plan to get to, or achieve, your goals. </a:t>
            </a:r>
          </a:p>
          <a:p>
            <a:endParaRPr lang="en-US" dirty="0"/>
          </a:p>
          <a:p>
            <a:r>
              <a:rPr lang="en-US" dirty="0"/>
              <a:t>DON’T be overwhelmed by the names or theory or anything else that is thrown at you. </a:t>
            </a:r>
          </a:p>
          <a:p>
            <a:r>
              <a:rPr lang="en-US" dirty="0"/>
              <a:t>DO be sure you map out where you’re going, so you get there!</a:t>
            </a:r>
          </a:p>
          <a:p>
            <a:endParaRPr lang="en-US" dirty="0"/>
          </a:p>
          <a:p>
            <a:pPr lvl="1"/>
            <a:r>
              <a:rPr lang="en-US" sz="1200" b="0" kern="1200" dirty="0">
                <a:solidFill>
                  <a:schemeClr val="tx1"/>
                </a:solidFill>
                <a:effectLst/>
                <a:latin typeface="Arial" panose="020B0604020202020204" pitchFamily="34" charset="0"/>
                <a:ea typeface="+mn-ea"/>
                <a:cs typeface="+mn-cs"/>
              </a:rPr>
              <a:t>What is the purpose of a Strategic Action Plan? </a:t>
            </a:r>
          </a:p>
          <a:p>
            <a:pPr lvl="2"/>
            <a:r>
              <a:rPr lang="en-US" sz="1200" b="0" kern="1200" dirty="0">
                <a:solidFill>
                  <a:schemeClr val="tx1"/>
                </a:solidFill>
                <a:effectLst/>
                <a:latin typeface="Arial" panose="020B0604020202020204" pitchFamily="34" charset="0"/>
                <a:ea typeface="+mn-ea"/>
                <a:cs typeface="+mn-cs"/>
                <a:sym typeface="Wingdings" panose="05000000000000000000" pitchFamily="2" charset="2"/>
              </a:rPr>
              <a:t> </a:t>
            </a:r>
            <a:r>
              <a:rPr lang="en-US" sz="1200" b="0" kern="1200" dirty="0">
                <a:solidFill>
                  <a:schemeClr val="tx1"/>
                </a:solidFill>
                <a:effectLst/>
                <a:latin typeface="Arial" panose="020B0604020202020204" pitchFamily="34" charset="0"/>
                <a:ea typeface="+mn-ea"/>
                <a:cs typeface="+mn-cs"/>
              </a:rPr>
              <a:t>It organizes your work and begins to assign ownership.</a:t>
            </a:r>
          </a:p>
          <a:p>
            <a:pPr lvl="2"/>
            <a:r>
              <a:rPr lang="en-US" sz="1200" b="0" kern="1200" dirty="0">
                <a:solidFill>
                  <a:schemeClr val="tx1"/>
                </a:solidFill>
                <a:effectLst/>
                <a:latin typeface="Arial" panose="020B0604020202020204" pitchFamily="34" charset="0"/>
                <a:ea typeface="ＭＳ Ｐゴシック" pitchFamily="-48" charset="-128"/>
                <a:cs typeface="ＭＳ Ｐゴシック"/>
                <a:sym typeface="Wingdings" panose="05000000000000000000" pitchFamily="2" charset="2"/>
              </a:rPr>
              <a:t> </a:t>
            </a:r>
            <a:r>
              <a:rPr lang="en-US" sz="1200" b="0" kern="1200" dirty="0">
                <a:solidFill>
                  <a:schemeClr val="tx1"/>
                </a:solidFill>
                <a:effectLst/>
                <a:latin typeface="Arial" panose="020B0604020202020204" pitchFamily="34" charset="0"/>
                <a:ea typeface="+mn-ea"/>
                <a:cs typeface="+mn-cs"/>
              </a:rPr>
              <a:t>It can communicate your work internally and externally.</a:t>
            </a:r>
          </a:p>
          <a:p>
            <a:pPr lvl="2"/>
            <a:r>
              <a:rPr lang="en-US" sz="1200" b="0" kern="1200" dirty="0">
                <a:solidFill>
                  <a:schemeClr val="tx1"/>
                </a:solidFill>
                <a:effectLst/>
                <a:latin typeface="Arial" panose="020B0604020202020204" pitchFamily="34" charset="0"/>
                <a:ea typeface="ＭＳ Ｐゴシック" pitchFamily="-48" charset="-128"/>
                <a:cs typeface="ＭＳ Ｐゴシック"/>
                <a:sym typeface="Wingdings" panose="05000000000000000000" pitchFamily="2" charset="2"/>
              </a:rPr>
              <a:t> </a:t>
            </a:r>
            <a:r>
              <a:rPr lang="en-US" sz="1200" b="0" kern="1200" dirty="0">
                <a:solidFill>
                  <a:schemeClr val="tx1"/>
                </a:solidFill>
                <a:effectLst/>
                <a:latin typeface="Arial" panose="020B0604020202020204" pitchFamily="34" charset="0"/>
                <a:ea typeface="+mn-ea"/>
                <a:cs typeface="+mn-cs"/>
              </a:rPr>
              <a:t>It allows you to see missteps and reconfigure as necessary when off track toward achieving goals. </a:t>
            </a:r>
          </a:p>
          <a:p>
            <a:endParaRPr lang="en-US" dirty="0"/>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pitchFamily="-48" charset="-128"/>
                <a:cs typeface="+mn-cs"/>
              </a:rPr>
              <a:t>Presentation Title (added from Insert tab, Header &amp; Footer icon)</a:t>
            </a:r>
          </a:p>
        </p:txBody>
      </p:sp>
      <p:sp>
        <p:nvSpPr>
          <p:cNvPr id="5" name="Date Placeholder 4"/>
          <p:cNvSpPr>
            <a:spLocks noGrp="1"/>
          </p:cNvSpPr>
          <p:nvPr>
            <p:ph type="dt"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pitchFamily="-48" charset="-128"/>
                <a:cs typeface="+mn-cs"/>
              </a:rPr>
              <a:t>(added from Insert tab, Header &amp; Footer icon, Fixed Date and time) 9/28/2015</a:t>
            </a: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F9670F-B05C-4E29-9927-D8558D7BA470}"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3536080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83811" y="905710"/>
            <a:ext cx="8228413" cy="178510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lumMod val="75000"/>
                  </a:schemeClr>
                </a:solidFill>
              </a:defRPr>
            </a:lvl1p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687388" y="2938998"/>
            <a:ext cx="8224837" cy="2486835"/>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2374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a:t>Click to edit Master title style</a:t>
            </a:r>
            <a:endParaRPr lang="en-US" dirty="0"/>
          </a:p>
        </p:txBody>
      </p:sp>
      <p:sp>
        <p:nvSpPr>
          <p:cNvPr id="11" name="Content Placeholder 1"/>
          <p:cNvSpPr>
            <a:spLocks noGrp="1"/>
          </p:cNvSpPr>
          <p:nvPr>
            <p:ph sz="quarter" idx="10"/>
          </p:nvPr>
        </p:nvSpPr>
        <p:spPr>
          <a:xfrm>
            <a:off x="687388" y="1990724"/>
            <a:ext cx="4023360" cy="3840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1"/>
          </p:nvPr>
        </p:nvSpPr>
        <p:spPr>
          <a:xfrm>
            <a:off x="4888865" y="1990724"/>
            <a:ext cx="4023360" cy="3840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2">
            <a:extLst>
              <a:ext uri="{FF2B5EF4-FFF2-40B4-BE49-F238E27FC236}">
                <a16:creationId xmlns:a16="http://schemas.microsoft.com/office/drawing/2014/main" id="{48119984-6B6E-4E13-A639-5C1A8DD29BFE}"/>
              </a:ext>
            </a:extLst>
          </p:cNvPr>
          <p:cNvSpPr>
            <a:spLocks noGrp="1"/>
          </p:cNvSpPr>
          <p:nvPr>
            <p:ph type="sldNum" sz="quarter" idx="12"/>
          </p:nvPr>
        </p:nvSpPr>
        <p:spPr>
          <a:xfrm>
            <a:off x="8755131" y="6100802"/>
            <a:ext cx="157094" cy="153888"/>
          </a:xfrm>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881325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Blue photo screen">
    <p:spTree>
      <p:nvGrpSpPr>
        <p:cNvPr id="1" name=""/>
        <p:cNvGrpSpPr/>
        <p:nvPr/>
      </p:nvGrpSpPr>
      <p:grpSpPr>
        <a:xfrm>
          <a:off x="0" y="0"/>
          <a:ext cx="0" cy="0"/>
          <a:chOff x="0" y="0"/>
          <a:chExt cx="0" cy="0"/>
        </a:xfrm>
      </p:grpSpPr>
      <p:sp>
        <p:nvSpPr>
          <p:cNvPr id="9" name="Text Placeholder 9"/>
          <p:cNvSpPr>
            <a:spLocks noGrp="1"/>
          </p:cNvSpPr>
          <p:nvPr>
            <p:ph type="body" sz="quarter" idx="13" hasCustomPrompt="1"/>
          </p:nvPr>
        </p:nvSpPr>
        <p:spPr>
          <a:xfrm>
            <a:off x="0" y="0"/>
            <a:ext cx="9144000" cy="6858000"/>
          </a:xfrm>
          <a:solidFill>
            <a:srgbClr val="015B98">
              <a:alpha val="30000"/>
            </a:srgbClr>
          </a:solidFill>
        </p:spPr>
        <p:txBody>
          <a:bodyPr/>
          <a:lstStyle>
            <a:lvl1pPr>
              <a:defRPr/>
            </a:lvl1pPr>
          </a:lstStyle>
          <a:p>
            <a:pPr lvl="0"/>
            <a:r>
              <a:rPr lang="en-US" dirty="0"/>
              <a:t> </a:t>
            </a:r>
          </a:p>
        </p:txBody>
      </p:sp>
      <p:sp>
        <p:nvSpPr>
          <p:cNvPr id="2" name="Title 1"/>
          <p:cNvSpPr>
            <a:spLocks noGrp="1"/>
          </p:cNvSpPr>
          <p:nvPr>
            <p:ph type="title"/>
          </p:nvPr>
        </p:nvSpPr>
        <p:spPr>
          <a:xfrm>
            <a:off x="457200" y="274638"/>
            <a:ext cx="4114800" cy="1143000"/>
          </a:xfrm>
          <a:solidFill>
            <a:srgbClr val="015B98"/>
          </a:solidFill>
        </p:spPr>
        <p:txBody>
          <a:bodyPr anchor="ctr" anchorCtr="0"/>
          <a:lstStyle>
            <a:lvl1pPr>
              <a:defRPr sz="3200">
                <a:solidFill>
                  <a:schemeClr val="bg2"/>
                </a:solidFill>
              </a:defRPr>
            </a:lvl1pPr>
          </a:lstStyle>
          <a:p>
            <a:r>
              <a:rPr lang="en-US" dirty="0"/>
              <a:t>Click to edit Master title style</a:t>
            </a:r>
          </a:p>
        </p:txBody>
      </p:sp>
      <p:sp>
        <p:nvSpPr>
          <p:cNvPr id="12" name="Content Placeholder 2"/>
          <p:cNvSpPr>
            <a:spLocks noGrp="1"/>
          </p:cNvSpPr>
          <p:nvPr>
            <p:ph sz="half" idx="1"/>
          </p:nvPr>
        </p:nvSpPr>
        <p:spPr>
          <a:xfrm>
            <a:off x="457198" y="1646238"/>
            <a:ext cx="4114800" cy="4937125"/>
          </a:xfrm>
          <a:solidFill>
            <a:srgbClr val="015B98"/>
          </a:solidFill>
        </p:spPr>
        <p:txBody>
          <a:bodyPr>
            <a:normAutofit/>
          </a:bodyPr>
          <a:lstStyle>
            <a:lvl1pPr>
              <a:defRPr sz="3200">
                <a:solidFill>
                  <a:schemeClr val="bg2"/>
                </a:solidFill>
              </a:defRPr>
            </a:lvl1pPr>
            <a:lvl2pPr>
              <a:defRPr sz="3200">
                <a:solidFill>
                  <a:schemeClr val="bg2"/>
                </a:solidFill>
              </a:defRPr>
            </a:lvl2pPr>
            <a:lvl3pPr>
              <a:defRPr sz="3200">
                <a:solidFill>
                  <a:schemeClr val="bg2"/>
                </a:solidFill>
              </a:defRPr>
            </a:lvl3pPr>
            <a:lvl4pPr>
              <a:defRPr sz="3200">
                <a:solidFill>
                  <a:schemeClr val="bg2"/>
                </a:solidFill>
              </a:defRPr>
            </a:lvl4pPr>
            <a:lvl5pPr>
              <a:defRPr sz="3200">
                <a:solidFill>
                  <a:schemeClr val="bg2"/>
                </a:solidFill>
              </a:defRPr>
            </a:lvl5pPr>
            <a:lvl6pPr>
              <a:defRPr sz="1800"/>
            </a:lvl6pPr>
            <a:lvl7pPr>
              <a:defRPr sz="1800"/>
            </a:lvl7pPr>
            <a:lvl8pPr>
              <a:defRPr sz="1800"/>
            </a:lvl8pPr>
            <a:lvl9pPr>
              <a:defRPr sz="1800"/>
            </a:lvl9pPr>
          </a:lstStyle>
          <a:p>
            <a:pPr lvl="0"/>
            <a:r>
              <a:rPr lang="en-US" dirty="0"/>
              <a:t>Edit Master text styles</a:t>
            </a:r>
          </a:p>
        </p:txBody>
      </p:sp>
    </p:spTree>
    <p:extLst>
      <p:ext uri="{BB962C8B-B14F-4D97-AF65-F5344CB8AC3E}">
        <p14:creationId xmlns:p14="http://schemas.microsoft.com/office/powerpoint/2010/main" val="3555859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8" y="2055813"/>
            <a:ext cx="8224837"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557295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197669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493959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514134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290068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389" y="2055813"/>
            <a:ext cx="8224836" cy="3794125"/>
          </a:xfrm>
          <a:prstGeom prst="rect">
            <a:avLst/>
          </a:prstGeom>
        </p:spPr>
        <p:txBody>
          <a:bodyPr/>
          <a:lstStyle>
            <a:lvl1pPr marL="457200" indent="-457200">
              <a:buNone/>
              <a:defRPr sz="1800">
                <a:solidFill>
                  <a:schemeClr val="tx2">
                    <a:lumMod val="75000"/>
                  </a:schemeClr>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dirty="0"/>
              <a:t>Click to edit Master text</a:t>
            </a:r>
          </a:p>
        </p:txBody>
      </p:sp>
      <p:sp>
        <p:nvSpPr>
          <p:cNvPr id="5" name="Title 4"/>
          <p:cNvSpPr>
            <a:spLocks noGrp="1"/>
          </p:cNvSpPr>
          <p:nvPr>
            <p:ph type="title"/>
          </p:nvPr>
        </p:nvSpPr>
        <p:spPr/>
        <p:txBody>
          <a:bodyPr/>
          <a:lstStyle/>
          <a:p>
            <a:r>
              <a:rPr lang="en-US" dirty="0"/>
              <a:t>Click to edit Master title style</a:t>
            </a:r>
          </a:p>
        </p:txBody>
      </p:sp>
      <p:sp>
        <p:nvSpPr>
          <p:cNvPr id="6"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768970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Graphic">
    <p:spTree>
      <p:nvGrpSpPr>
        <p:cNvPr id="1" name=""/>
        <p:cNvGrpSpPr/>
        <p:nvPr/>
      </p:nvGrpSpPr>
      <p:grpSpPr>
        <a:xfrm>
          <a:off x="0" y="0"/>
          <a:ext cx="0" cy="0"/>
          <a:chOff x="0" y="0"/>
          <a:chExt cx="0" cy="0"/>
        </a:xfrm>
      </p:grpSpPr>
      <p:sp>
        <p:nvSpPr>
          <p:cNvPr id="7" name="Rectangle 6"/>
          <p:cNvSpPr/>
          <p:nvPr userDrawn="1"/>
        </p:nvSpPr>
        <p:spPr bwMode="gray">
          <a:xfrm>
            <a:off x="0" y="1701579"/>
            <a:ext cx="914400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prstClr val="white"/>
              </a:solidFill>
            </a:endParaRPr>
          </a:p>
        </p:txBody>
      </p:sp>
      <p:sp>
        <p:nvSpPr>
          <p:cNvPr id="2" name="Title 1"/>
          <p:cNvSpPr>
            <a:spLocks noGrp="1"/>
          </p:cNvSpPr>
          <p:nvPr>
            <p:ph type="title"/>
          </p:nvPr>
        </p:nvSpPr>
        <p:spPr>
          <a:xfrm>
            <a:off x="114300" y="314394"/>
            <a:ext cx="8915400" cy="659273"/>
          </a:xfrm>
        </p:spPr>
        <p:txBody>
          <a:bodyPr/>
          <a:lstStyle>
            <a:lvl1pPr algn="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a:t>
            </a:fld>
            <a:endParaRPr lang="en-US" dirty="0"/>
          </a:p>
        </p:txBody>
      </p:sp>
      <p:sp>
        <p:nvSpPr>
          <p:cNvPr id="6" name="Content Placeholder 5"/>
          <p:cNvSpPr>
            <a:spLocks noGrp="1"/>
          </p:cNvSpPr>
          <p:nvPr>
            <p:ph sz="quarter" idx="11"/>
          </p:nvPr>
        </p:nvSpPr>
        <p:spPr>
          <a:xfrm>
            <a:off x="114300" y="1125537"/>
            <a:ext cx="8915400"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02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Content">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a:t>Click to edit Master title style</a:t>
            </a:r>
            <a:endParaRPr lang="en-US" dirty="0"/>
          </a:p>
        </p:txBody>
      </p:sp>
      <p:sp>
        <p:nvSpPr>
          <p:cNvPr id="6" name="Content Placeholder 1"/>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a:extLst>
              <a:ext uri="{FF2B5EF4-FFF2-40B4-BE49-F238E27FC236}">
                <a16:creationId xmlns:a16="http://schemas.microsoft.com/office/drawing/2014/main" id="{1251B67F-1E16-4650-B7D2-7C7DB0AFBFF6}"/>
              </a:ext>
            </a:extLst>
          </p:cNvPr>
          <p:cNvSpPr>
            <a:spLocks noGrp="1"/>
          </p:cNvSpPr>
          <p:nvPr>
            <p:ph type="sldNum" sz="quarter" idx="11"/>
          </p:nvPr>
        </p:nvSpPr>
        <p:spPr>
          <a:xfrm>
            <a:off x="8755131" y="6057900"/>
            <a:ext cx="157094" cy="153888"/>
          </a:xfrm>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782159294"/>
      </p:ext>
    </p:extLst>
  </p:cSld>
  <p:clrMapOvr>
    <a:masterClrMapping/>
  </p:clrMapOvr>
  <p:extLst>
    <p:ext uri="{DCECCB84-F9BA-43D5-87BE-67443E8EF086}">
      <p15:sldGuideLst xmlns:p15="http://schemas.microsoft.com/office/powerpoint/2012/main">
        <p15:guide id="1" orient="horz" pos="381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a:xfrm>
            <a:off x="8755130" y="6096000"/>
            <a:ext cx="157094" cy="153888"/>
          </a:xfrm>
        </p:spPr>
        <p:txBody>
          <a:bodyPr wrap="none"/>
          <a:lstStyle>
            <a:lvl1pPr>
              <a:defRPr sz="1000"/>
            </a:lvl1pPr>
          </a:lstStyle>
          <a:p>
            <a:fld id="{A1A8B8B9-B651-4439-A868-E8F04EF81465}" type="slidenum">
              <a:rPr lang="en-US" smtClean="0"/>
              <a:pPr/>
              <a:t>‹#›</a:t>
            </a:fld>
            <a:endParaRPr lang="en-US" dirty="0"/>
          </a:p>
        </p:txBody>
      </p:sp>
    </p:spTree>
    <p:extLst>
      <p:ext uri="{BB962C8B-B14F-4D97-AF65-F5344CB8AC3E}">
        <p14:creationId xmlns:p14="http://schemas.microsoft.com/office/powerpoint/2010/main" val="2980253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a:t>Click to edit Master title style</a:t>
            </a:r>
            <a:endParaRPr lang="en-US" dirty="0"/>
          </a:p>
        </p:txBody>
      </p:sp>
      <p:sp>
        <p:nvSpPr>
          <p:cNvPr id="11" name="Content Placeholder 1"/>
          <p:cNvSpPr>
            <a:spLocks noGrp="1"/>
          </p:cNvSpPr>
          <p:nvPr>
            <p:ph sz="quarter" idx="10"/>
          </p:nvPr>
        </p:nvSpPr>
        <p:spPr>
          <a:xfrm>
            <a:off x="457200" y="1646239"/>
            <a:ext cx="4013200" cy="483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quarter" idx="11"/>
          </p:nvPr>
        </p:nvSpPr>
        <p:spPr>
          <a:xfrm>
            <a:off x="4667250" y="1646238"/>
            <a:ext cx="3957638" cy="483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D6FA1A7A-3840-4D42-9CCD-7825C40DD007}"/>
              </a:ext>
            </a:extLst>
          </p:cNvPr>
          <p:cNvSpPr>
            <a:spLocks noGrp="1"/>
          </p:cNvSpPr>
          <p:nvPr>
            <p:ph type="sldNum" sz="quarter" idx="12"/>
          </p:nvPr>
        </p:nvSpPr>
        <p:spPr>
          <a:xfrm>
            <a:off x="8755131" y="6096000"/>
            <a:ext cx="157094" cy="153888"/>
          </a:xfrm>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901879215"/>
      </p:ext>
    </p:extLst>
  </p:cSld>
  <p:clrMapOvr>
    <a:masterClrMapping/>
  </p:clrMapOvr>
  <p:extLst>
    <p:ext uri="{DCECCB84-F9BA-43D5-87BE-67443E8EF086}">
      <p15:sldGuideLst xmlns:p15="http://schemas.microsoft.com/office/powerpoint/2012/main">
        <p15:guide id="1" orient="horz" pos="3840" userDrawn="1">
          <p15:clr>
            <a:srgbClr val="FBAE40"/>
          </p15:clr>
        </p15:guide>
        <p15:guide id="2" pos="28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Blue photo screen">
    <p:spTree>
      <p:nvGrpSpPr>
        <p:cNvPr id="1" name=""/>
        <p:cNvGrpSpPr/>
        <p:nvPr/>
      </p:nvGrpSpPr>
      <p:grpSpPr>
        <a:xfrm>
          <a:off x="0" y="0"/>
          <a:ext cx="0" cy="0"/>
          <a:chOff x="0" y="0"/>
          <a:chExt cx="0" cy="0"/>
        </a:xfrm>
      </p:grpSpPr>
      <p:sp>
        <p:nvSpPr>
          <p:cNvPr id="9" name="Text Placeholder 9"/>
          <p:cNvSpPr>
            <a:spLocks noGrp="1"/>
          </p:cNvSpPr>
          <p:nvPr>
            <p:ph type="body" sz="quarter" idx="13" hasCustomPrompt="1"/>
          </p:nvPr>
        </p:nvSpPr>
        <p:spPr>
          <a:xfrm>
            <a:off x="0" y="0"/>
            <a:ext cx="9144000" cy="6858000"/>
          </a:xfrm>
          <a:solidFill>
            <a:srgbClr val="015B98">
              <a:alpha val="30000"/>
            </a:srgbClr>
          </a:solidFill>
        </p:spPr>
        <p:txBody>
          <a:bodyPr/>
          <a:lstStyle>
            <a:lvl1pPr>
              <a:defRPr/>
            </a:lvl1pPr>
          </a:lstStyle>
          <a:p>
            <a:pPr lvl="0"/>
            <a:r>
              <a:rPr lang="en-US" dirty="0"/>
              <a:t> </a:t>
            </a:r>
          </a:p>
        </p:txBody>
      </p:sp>
      <p:sp>
        <p:nvSpPr>
          <p:cNvPr id="2" name="Title 1"/>
          <p:cNvSpPr>
            <a:spLocks noGrp="1"/>
          </p:cNvSpPr>
          <p:nvPr>
            <p:ph type="title"/>
          </p:nvPr>
        </p:nvSpPr>
        <p:spPr>
          <a:xfrm>
            <a:off x="457200" y="274638"/>
            <a:ext cx="4114800" cy="1143000"/>
          </a:xfrm>
          <a:solidFill>
            <a:srgbClr val="015B98"/>
          </a:solidFill>
        </p:spPr>
        <p:txBody>
          <a:bodyPr anchor="ctr" anchorCtr="0"/>
          <a:lstStyle>
            <a:lvl1pPr>
              <a:defRPr sz="3200">
                <a:solidFill>
                  <a:schemeClr val="bg2"/>
                </a:solidFill>
              </a:defRPr>
            </a:lvl1pPr>
          </a:lstStyle>
          <a:p>
            <a:r>
              <a:rPr lang="en-US" dirty="0"/>
              <a:t>Click to edit Master title style</a:t>
            </a:r>
          </a:p>
        </p:txBody>
      </p:sp>
      <p:sp>
        <p:nvSpPr>
          <p:cNvPr id="12" name="Content Placeholder 2"/>
          <p:cNvSpPr>
            <a:spLocks noGrp="1"/>
          </p:cNvSpPr>
          <p:nvPr>
            <p:ph sz="half" idx="1"/>
          </p:nvPr>
        </p:nvSpPr>
        <p:spPr>
          <a:xfrm>
            <a:off x="457198" y="1646238"/>
            <a:ext cx="4114800" cy="4937125"/>
          </a:xfrm>
          <a:solidFill>
            <a:srgbClr val="015B98"/>
          </a:solidFill>
        </p:spPr>
        <p:txBody>
          <a:bodyPr>
            <a:normAutofit/>
          </a:bodyPr>
          <a:lstStyle>
            <a:lvl1pPr>
              <a:defRPr sz="3200">
                <a:solidFill>
                  <a:schemeClr val="bg2"/>
                </a:solidFill>
              </a:defRPr>
            </a:lvl1pPr>
            <a:lvl2pPr>
              <a:defRPr sz="3200">
                <a:solidFill>
                  <a:schemeClr val="bg2"/>
                </a:solidFill>
              </a:defRPr>
            </a:lvl2pPr>
            <a:lvl3pPr>
              <a:defRPr sz="3200">
                <a:solidFill>
                  <a:schemeClr val="bg2"/>
                </a:solidFill>
              </a:defRPr>
            </a:lvl3pPr>
            <a:lvl4pPr>
              <a:defRPr sz="3200">
                <a:solidFill>
                  <a:schemeClr val="bg2"/>
                </a:solidFill>
              </a:defRPr>
            </a:lvl4pPr>
            <a:lvl5pPr>
              <a:defRPr sz="3200">
                <a:solidFill>
                  <a:schemeClr val="bg2"/>
                </a:solidFill>
              </a:defRPr>
            </a:lvl5pPr>
            <a:lvl6pPr>
              <a:defRPr sz="1800"/>
            </a:lvl6pPr>
            <a:lvl7pPr>
              <a:defRPr sz="1800"/>
            </a:lvl7pPr>
            <a:lvl8pPr>
              <a:defRPr sz="1800"/>
            </a:lvl8pPr>
            <a:lvl9pPr>
              <a:defRPr sz="1800"/>
            </a:lvl9pPr>
          </a:lstStyle>
          <a:p>
            <a:pPr lvl="0"/>
            <a:r>
              <a:rPr lang="en-US" dirty="0"/>
              <a:t>Edit Master text styles</a:t>
            </a:r>
          </a:p>
        </p:txBody>
      </p:sp>
    </p:spTree>
    <p:extLst>
      <p:ext uri="{BB962C8B-B14F-4D97-AF65-F5344CB8AC3E}">
        <p14:creationId xmlns:p14="http://schemas.microsoft.com/office/powerpoint/2010/main" val="3480846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096000"/>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8755131" y="6096000"/>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493959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8755131" y="6096000"/>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041849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096000"/>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389" y="2055813"/>
            <a:ext cx="8224836" cy="3794125"/>
          </a:xfrm>
          <a:prstGeom prst="rect">
            <a:avLst/>
          </a:prstGeom>
        </p:spPr>
        <p:txBody>
          <a:bodyPr/>
          <a:lstStyle>
            <a:lvl1pPr marL="457200" indent="-457200">
              <a:buNone/>
              <a:defRPr sz="1800">
                <a:solidFill>
                  <a:schemeClr val="tx2">
                    <a:lumMod val="75000"/>
                  </a:schemeClr>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dirty="0"/>
              <a:t>Click to edit Master text</a:t>
            </a:r>
          </a:p>
        </p:txBody>
      </p:sp>
      <p:sp>
        <p:nvSpPr>
          <p:cNvPr id="5" name="Title 4"/>
          <p:cNvSpPr>
            <a:spLocks noGrp="1"/>
          </p:cNvSpPr>
          <p:nvPr>
            <p:ph type="title"/>
          </p:nvPr>
        </p:nvSpPr>
        <p:spPr/>
        <p:txBody>
          <a:bodyPr/>
          <a:lstStyle/>
          <a:p>
            <a:r>
              <a:rPr lang="en-US" dirty="0"/>
              <a:t>Click to edit Master title style</a:t>
            </a:r>
          </a:p>
        </p:txBody>
      </p:sp>
      <p:sp>
        <p:nvSpPr>
          <p:cNvPr id="6" name="Slide Number Placeholder 3"/>
          <p:cNvSpPr>
            <a:spLocks noGrp="1"/>
          </p:cNvSpPr>
          <p:nvPr>
            <p:ph type="sldNum" sz="quarter" idx="10"/>
          </p:nvPr>
        </p:nvSpPr>
        <p:spPr bwMode="gray">
          <a:xfrm>
            <a:off x="8755131" y="6096000"/>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11545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Graphic">
    <p:spTree>
      <p:nvGrpSpPr>
        <p:cNvPr id="1" name=""/>
        <p:cNvGrpSpPr/>
        <p:nvPr/>
      </p:nvGrpSpPr>
      <p:grpSpPr>
        <a:xfrm>
          <a:off x="0" y="0"/>
          <a:ext cx="0" cy="0"/>
          <a:chOff x="0" y="0"/>
          <a:chExt cx="0" cy="0"/>
        </a:xfrm>
      </p:grpSpPr>
      <p:sp>
        <p:nvSpPr>
          <p:cNvPr id="7" name="Rectangle 6"/>
          <p:cNvSpPr/>
          <p:nvPr userDrawn="1"/>
        </p:nvSpPr>
        <p:spPr bwMode="gray">
          <a:xfrm>
            <a:off x="0" y="1701579"/>
            <a:ext cx="914400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prstClr val="white"/>
              </a:solidFill>
            </a:endParaRPr>
          </a:p>
        </p:txBody>
      </p:sp>
      <p:sp>
        <p:nvSpPr>
          <p:cNvPr id="2" name="Title 1"/>
          <p:cNvSpPr>
            <a:spLocks noGrp="1"/>
          </p:cNvSpPr>
          <p:nvPr>
            <p:ph type="title"/>
          </p:nvPr>
        </p:nvSpPr>
        <p:spPr>
          <a:xfrm>
            <a:off x="114300" y="314394"/>
            <a:ext cx="8915400" cy="659273"/>
          </a:xfrm>
        </p:spPr>
        <p:txBody>
          <a:bodyPr/>
          <a:lstStyle>
            <a:lvl1pPr algn="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a:t>
            </a:fld>
            <a:endParaRPr lang="en-US" dirty="0"/>
          </a:p>
        </p:txBody>
      </p:sp>
      <p:sp>
        <p:nvSpPr>
          <p:cNvPr id="6" name="Content Placeholder 5"/>
          <p:cNvSpPr>
            <a:spLocks noGrp="1"/>
          </p:cNvSpPr>
          <p:nvPr>
            <p:ph sz="quarter" idx="11"/>
          </p:nvPr>
        </p:nvSpPr>
        <p:spPr>
          <a:xfrm>
            <a:off x="114300" y="1125537"/>
            <a:ext cx="8915400"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4591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Content">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a:t>Click to edit Master title style</a:t>
            </a:r>
            <a:endParaRPr lang="en-US" dirty="0"/>
          </a:p>
        </p:txBody>
      </p:sp>
      <p:sp>
        <p:nvSpPr>
          <p:cNvPr id="6" name="Content Placeholder 1"/>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2">
            <a:extLst>
              <a:ext uri="{FF2B5EF4-FFF2-40B4-BE49-F238E27FC236}">
                <a16:creationId xmlns:a16="http://schemas.microsoft.com/office/drawing/2014/main" id="{BB300111-5A41-40F5-9001-662658A22172}"/>
              </a:ext>
            </a:extLst>
          </p:cNvPr>
          <p:cNvSpPr>
            <a:spLocks noGrp="1"/>
          </p:cNvSpPr>
          <p:nvPr>
            <p:ph type="sldNum" sz="quarter" idx="11"/>
          </p:nvPr>
        </p:nvSpPr>
        <p:spPr>
          <a:xfrm>
            <a:off x="8755131" y="6100802"/>
            <a:ext cx="157094" cy="153888"/>
          </a:xfrm>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7699570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3.png"/><Relationship Id="rId5" Type="http://schemas.openxmlformats.org/officeDocument/2006/relationships/slideLayout" Target="../slideLayouts/slideLayout7.xml"/><Relationship Id="rId10" Type="http://schemas.openxmlformats.org/officeDocument/2006/relationships/theme" Target="../theme/theme3.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5.png"/><Relationship Id="rId5" Type="http://schemas.openxmlformats.org/officeDocument/2006/relationships/slideLayout" Target="../slideLayouts/slideLayout17.xml"/><Relationship Id="rId10" Type="http://schemas.openxmlformats.org/officeDocument/2006/relationships/theme" Target="../theme/theme5.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051" name="Title Placeholder 1"/>
          <p:cNvSpPr>
            <a:spLocks noGrp="1"/>
          </p:cNvSpPr>
          <p:nvPr>
            <p:ph type="title"/>
          </p:nvPr>
        </p:nvSpPr>
        <p:spPr bwMode="gray">
          <a:xfrm>
            <a:off x="683811" y="1151931"/>
            <a:ext cx="8228417" cy="1538883"/>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endParaRPr lang="en-US" dirty="0"/>
          </a:p>
        </p:txBody>
      </p:sp>
      <p:sp>
        <p:nvSpPr>
          <p:cNvPr id="2052" name="Text Placeholder 2"/>
          <p:cNvSpPr>
            <a:spLocks noGrp="1"/>
          </p:cNvSpPr>
          <p:nvPr>
            <p:ph type="body" idx="1"/>
          </p:nvPr>
        </p:nvSpPr>
        <p:spPr bwMode="gray">
          <a:xfrm>
            <a:off x="683893" y="2935823"/>
            <a:ext cx="8228331" cy="256070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text styles</a:t>
            </a:r>
          </a:p>
          <a:p>
            <a:pPr lvl="1"/>
            <a:endParaRPr lang="en-US" dirty="0"/>
          </a:p>
          <a:p>
            <a:pPr lvl="1"/>
            <a:endParaRPr lang="en-US" dirty="0"/>
          </a:p>
          <a:p>
            <a:pPr lvl="1"/>
            <a:r>
              <a:rPr lang="en-US" dirty="0"/>
              <a:t>Second level</a:t>
            </a:r>
          </a:p>
          <a:p>
            <a:pPr lvl="2"/>
            <a:r>
              <a:rPr lang="en-US" dirty="0"/>
              <a:t>Third level</a:t>
            </a:r>
          </a:p>
          <a:p>
            <a:pPr lvl="3"/>
            <a:r>
              <a:rPr lang="en-US" dirty="0"/>
              <a:t>Month 20XX</a:t>
            </a:r>
          </a:p>
        </p:txBody>
      </p:sp>
      <p:sp>
        <p:nvSpPr>
          <p:cNvPr id="2" name="Date Placeholder 1"/>
          <p:cNvSpPr>
            <a:spLocks noGrp="1"/>
          </p:cNvSpPr>
          <p:nvPr>
            <p:ph type="dt" sz="half" idx="2"/>
          </p:nvPr>
        </p:nvSpPr>
        <p:spPr bwMode="gray">
          <a:xfrm>
            <a:off x="6419849" y="6709225"/>
            <a:ext cx="2492375" cy="123111"/>
          </a:xfrm>
          <a:prstGeom prst="rect">
            <a:avLst/>
          </a:prstGeom>
        </p:spPr>
        <p:txBody>
          <a:bodyPr vert="horz" lIns="0" tIns="0" rIns="0" bIns="0" rtlCol="0" anchor="ctr">
            <a:spAutoFit/>
          </a:bodyPr>
          <a:lstStyle>
            <a:lvl1pPr algn="r">
              <a:defRPr sz="800">
                <a:solidFill>
                  <a:schemeClr val="bg1">
                    <a:lumMod val="50000"/>
                  </a:schemeClr>
                </a:solidFill>
                <a:latin typeface="Arial Narrow" pitchFamily="34" charset="0"/>
              </a:defRPr>
            </a:lvl1pPr>
          </a:lstStyle>
          <a:p>
            <a:endParaRPr lang="en-US" dirty="0"/>
          </a:p>
        </p:txBody>
      </p:sp>
      <p:sp>
        <p:nvSpPr>
          <p:cNvPr id="3" name="Footer Placeholder 2"/>
          <p:cNvSpPr>
            <a:spLocks noGrp="1"/>
          </p:cNvSpPr>
          <p:nvPr>
            <p:ph type="ftr" sz="quarter" idx="3"/>
          </p:nvPr>
        </p:nvSpPr>
        <p:spPr bwMode="gray">
          <a:xfrm>
            <a:off x="5328340" y="6567844"/>
            <a:ext cx="3583885" cy="123111"/>
          </a:xfrm>
          <a:prstGeom prst="rect">
            <a:avLst/>
          </a:prstGeom>
        </p:spPr>
        <p:txBody>
          <a:bodyPr vert="horz" lIns="0" tIns="0" rIns="0" bIns="0" rtlCol="0" anchor="ctr">
            <a:spAutoFit/>
          </a:bodyPr>
          <a:lstStyle>
            <a:lvl1pPr algn="r">
              <a:defRPr sz="800">
                <a:solidFill>
                  <a:schemeClr val="tx1">
                    <a:tint val="75000"/>
                  </a:schemeClr>
                </a:solidFill>
                <a:latin typeface="Arial Narrow" pitchFamily="34" charset="0"/>
              </a:defRPr>
            </a:lvl1pPr>
          </a:lstStyle>
          <a:p>
            <a:endParaRPr lang="en-US" dirty="0"/>
          </a:p>
        </p:txBody>
      </p:sp>
    </p:spTree>
  </p:cSld>
  <p:clrMap bg1="lt1" tx1="dk1" bg2="lt2" tx2="dk2" accent1="accent1" accent2="accent2" accent3="accent3" accent4="accent4" accent5="accent5" accent6="accent6" hlink="hlink" folHlink="folHlink"/>
  <p:sldLayoutIdLst>
    <p:sldLayoutId id="2147484316" r:id="rId1"/>
  </p:sldLayoutIdLst>
  <p:hf hdr="0" ftr="0" dt="0"/>
  <p:txStyles>
    <p:titleStyle>
      <a:lvl1pPr algn="l" rtl="0" eaLnBrk="1" fontAlgn="base" hangingPunct="1">
        <a:spcBef>
          <a:spcPct val="0"/>
        </a:spcBef>
        <a:spcAft>
          <a:spcPct val="0"/>
        </a:spcAft>
        <a:defRPr sz="5000" b="1" kern="1200">
          <a:solidFill>
            <a:schemeClr val="bg1"/>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 name="Title Placeholder 1"/>
          <p:cNvSpPr>
            <a:spLocks noGrp="1"/>
          </p:cNvSpPr>
          <p:nvPr>
            <p:ph type="title"/>
          </p:nvPr>
        </p:nvSpPr>
        <p:spPr bwMode="gray">
          <a:xfrm>
            <a:off x="687388" y="3498320"/>
            <a:ext cx="8229600" cy="769441"/>
          </a:xfrm>
          <a:prstGeom prst="rect">
            <a:avLst/>
          </a:prstGeom>
          <a:noFill/>
          <a:ln w="9525">
            <a:noFill/>
            <a:miter lim="800000"/>
            <a:headEnd/>
            <a:tailEnd/>
          </a:ln>
        </p:spPr>
        <p:txBody>
          <a:bodyPr vert="horz" wrap="square" lIns="0" tIns="45720" rIns="0" bIns="45720" numCol="1" anchor="b" anchorCtr="0" compatLnSpc="1">
            <a:prstTxWarp prst="textNoShape">
              <a:avLst/>
            </a:prstTxWarp>
            <a:spAutoFit/>
          </a:bodyPr>
          <a:lstStyle/>
          <a:p>
            <a:pPr lvl="0" algn="l" eaLnBrk="0" fontAlgn="base" hangingPunct="0">
              <a:spcBef>
                <a:spcPts val="600"/>
              </a:spcBef>
              <a:spcAft>
                <a:spcPts val="600"/>
              </a:spcAft>
            </a:pPr>
            <a:r>
              <a:rPr lang="en-US" dirty="0"/>
              <a:t>Click to edit Master title style</a:t>
            </a:r>
          </a:p>
        </p:txBody>
      </p:sp>
      <p:sp>
        <p:nvSpPr>
          <p:cNvPr id="3" name="Text Placeholder 2"/>
          <p:cNvSpPr>
            <a:spLocks noGrp="1"/>
          </p:cNvSpPr>
          <p:nvPr>
            <p:ph type="body" idx="1"/>
          </p:nvPr>
        </p:nvSpPr>
        <p:spPr bwMode="gray">
          <a:xfrm>
            <a:off x="687388" y="4317471"/>
            <a:ext cx="8229600" cy="1194329"/>
          </a:xfrm>
          <a:prstGeom prst="rect">
            <a:avLst/>
          </a:prstGeom>
        </p:spPr>
        <p:txBody>
          <a:bodyPr lIns="0" rIns="0"/>
          <a:lstStyle/>
          <a:p>
            <a:pPr marL="0" lvl="0" indent="0" eaLnBrk="0" fontAlgn="base" hangingPunct="0">
              <a:spcAft>
                <a:spcPct val="0"/>
              </a:spcAft>
            </a:pPr>
            <a:r>
              <a:rPr lang="en-US" dirty="0"/>
              <a:t>Click to edit Master text styles</a:t>
            </a:r>
          </a:p>
        </p:txBody>
      </p:sp>
      <p:sp>
        <p:nvSpPr>
          <p:cNvPr id="6" name="Slide Number Placeholder 5"/>
          <p:cNvSpPr>
            <a:spLocks noGrp="1"/>
          </p:cNvSpPr>
          <p:nvPr>
            <p:ph type="sldNum" sz="quarter" idx="4"/>
          </p:nvPr>
        </p:nvSpPr>
        <p:spPr>
          <a:xfrm>
            <a:off x="8755130" y="6096000"/>
            <a:ext cx="157094" cy="153888"/>
          </a:xfrm>
          <a:prstGeom prst="rect">
            <a:avLst/>
          </a:prstGeom>
        </p:spPr>
        <p:txBody>
          <a:bodyPr vert="horz" wrap="none" lIns="0" tIns="0" rIns="0" bIns="0" rtlCol="0" anchor="ctr">
            <a:spAutoFit/>
          </a:bodyPr>
          <a:lstStyle>
            <a:lvl1pPr algn="r">
              <a:defRPr sz="1000">
                <a:solidFill>
                  <a:schemeClr val="bg2">
                    <a:lumMod val="65000"/>
                  </a:schemeClr>
                </a:solidFill>
              </a:defRPr>
            </a:lvl1pPr>
          </a:lstStyle>
          <a:p>
            <a:fld id="{A1A8B8B9-B651-4439-A868-E8F04EF81465}" type="slidenum">
              <a:rPr lang="en-US" smtClean="0"/>
              <a:pPr/>
              <a:t>‹#›</a:t>
            </a:fld>
            <a:endParaRPr lang="en-US" dirty="0"/>
          </a:p>
        </p:txBody>
      </p:sp>
    </p:spTree>
    <p:extLst>
      <p:ext uri="{BB962C8B-B14F-4D97-AF65-F5344CB8AC3E}">
        <p14:creationId xmlns:p14="http://schemas.microsoft.com/office/powerpoint/2010/main" val="2564931730"/>
      </p:ext>
    </p:extLst>
  </p:cSld>
  <p:clrMap bg1="lt1" tx1="dk1" bg2="lt2" tx2="dk2" accent1="accent1" accent2="accent2" accent3="accent3" accent4="accent4" accent5="accent5" accent6="accent6" hlink="hlink" folHlink="folHlink"/>
  <p:sldLayoutIdLst>
    <p:sldLayoutId id="2147484323" r:id="rId1"/>
  </p:sldLayoutIdLst>
  <p:hf hdr="0" ftr="0" dt="0"/>
  <p:txStyles>
    <p:titleStyle>
      <a:lvl1pPr algn="ctr" defTabSz="914400" rtl="0" eaLnBrk="1" latinLnBrk="0" hangingPunct="1">
        <a:spcBef>
          <a:spcPct val="0"/>
        </a:spcBef>
        <a:buNone/>
        <a:defRPr lang="en-US" sz="4400" b="1" kern="1200" dirty="0" smtClean="0">
          <a:solidFill>
            <a:schemeClr val="bg1"/>
          </a:solidFill>
          <a:latin typeface="+mj-lt"/>
          <a:ea typeface="ＭＳ Ｐゴシック" charset="0"/>
          <a:cs typeface="+mj-cs"/>
        </a:defRPr>
      </a:lvl1pPr>
    </p:titleStyle>
    <p:bodyStyle>
      <a:lvl1pPr marL="342900" indent="-342900" algn="l" defTabSz="914400" rtl="0" eaLnBrk="1" latinLnBrk="0" hangingPunct="1">
        <a:spcBef>
          <a:spcPct val="20000"/>
        </a:spcBef>
        <a:buFont typeface="Arial" pitchFamily="34" charset="0"/>
        <a:buNone/>
        <a:defRPr lang="en-US" sz="3200" kern="1200" smtClean="0">
          <a:solidFill>
            <a:schemeClr val="bg1">
              <a:lumMod val="75000"/>
            </a:schemeClr>
          </a:solidFill>
          <a:latin typeface="+mn-lt"/>
          <a:ea typeface="ＭＳ Ｐゴシック" charset="0"/>
          <a:cs typeface="+mn-cs"/>
        </a:defRPr>
      </a:lvl1pPr>
      <a:lvl2pPr marL="742950" indent="-28575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lang="en-US" sz="1800" kern="1200" dirty="0" smtClean="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4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8755131" y="6100802"/>
            <a:ext cx="157094" cy="153888"/>
          </a:xfrm>
          <a:prstGeom prst="rect">
            <a:avLst/>
          </a:prstGeom>
          <a:noFill/>
        </p:spPr>
        <p:txBody>
          <a:bodyPr wrap="none" lIns="0" tIns="0" rIns="0" bIns="0" anchor="b" anchorCtr="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4299" r:id="rId1"/>
    <p:sldLayoutId id="2147484298" r:id="rId2"/>
    <p:sldLayoutId id="2147484318" r:id="rId3"/>
    <p:sldLayoutId id="2147484301" r:id="rId4"/>
    <p:sldLayoutId id="2147484315" r:id="rId5"/>
    <p:sldLayoutId id="2147484324" r:id="rId6"/>
    <p:sldLayoutId id="2147484327" r:id="rId7"/>
    <p:sldLayoutId id="2147484328" r:id="rId8"/>
    <p:sldLayoutId id="2147484330" r:id="rId9"/>
  </p:sldLayoutIdLst>
  <p:hf hdr="0" ftr="0" dt="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4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 name="Text Placeholder 1"/>
          <p:cNvSpPr>
            <a:spLocks noGrp="1"/>
          </p:cNvSpPr>
          <p:nvPr>
            <p:ph type="body" idx="1"/>
          </p:nvPr>
        </p:nvSpPr>
        <p:spPr bwMode="gray">
          <a:xfrm>
            <a:off x="687387" y="2055814"/>
            <a:ext cx="8224837" cy="347034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p:cNvSpPr>
            <a:spLocks noGrp="1"/>
          </p:cNvSpPr>
          <p:nvPr>
            <p:ph type="sldNum" sz="quarter" idx="4"/>
          </p:nvPr>
        </p:nvSpPr>
        <p:spPr bwMode="gray">
          <a:xfrm>
            <a:off x="8755131" y="5638800"/>
            <a:ext cx="157094" cy="153888"/>
          </a:xfrm>
          <a:prstGeom prst="rect">
            <a:avLst/>
          </a:prstGeom>
          <a:noFill/>
        </p:spPr>
        <p:txBody>
          <a:bodyPr wrap="none" lIns="0" tIns="0" rIns="0" bIns="0" anchor="b" anchorCtr="0">
            <a:spAutoFit/>
          </a:bodyPr>
          <a:lstStyle>
            <a:lvl1pPr>
              <a:defRPr lang="en-US" sz="1000" smtClean="0">
                <a:solidFill>
                  <a:schemeClr val="bg2">
                    <a:lumMod val="6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4302" r:id="rId1"/>
  </p:sldLayoutIdLst>
  <p:hf hdr="0" ftr="0" dt="0"/>
  <p:txStyles>
    <p:titleStyle>
      <a:lvl1pPr algn="l" rtl="0" eaLnBrk="0" fontAlgn="base" hangingPunct="0">
        <a:spcBef>
          <a:spcPct val="0"/>
        </a:spcBef>
        <a:spcAft>
          <a:spcPct val="0"/>
        </a:spcAft>
        <a:defRPr sz="3200" kern="1200">
          <a:solidFill>
            <a:schemeClr val="bg1"/>
          </a:solidFill>
          <a:latin typeface="Franklin Gothic Demi" pitchFamily="34" charset="0"/>
          <a:ea typeface="ＭＳ Ｐゴシック" charset="-128"/>
          <a:cs typeface="ＭＳ Ｐゴシック" charset="-128"/>
        </a:defRPr>
      </a:lvl1pPr>
      <a:lvl2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2pPr>
      <a:lvl3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3pPr>
      <a:lvl4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4pPr>
      <a:lvl5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1pPr>
      <a:lvl2pPr marL="4572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2pPr>
      <a:lvl3pPr marL="9144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3pPr>
      <a:lvl4pPr marL="13716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4pPr>
      <a:lvl5pPr marL="1828800" indent="0" algn="l" rtl="0" eaLnBrk="0" fontAlgn="base" hangingPunct="0">
        <a:spcBef>
          <a:spcPts val="0"/>
        </a:spcBef>
        <a:spcAft>
          <a:spcPts val="0"/>
        </a:spcAft>
        <a:buClr>
          <a:srgbClr val="78A22F"/>
        </a:buClr>
        <a:buFont typeface="Arial" pitchFamily="34" charset="0"/>
        <a:buNone/>
        <a:defRPr sz="2000" kern="1200">
          <a:solidFill>
            <a:schemeClr val="bg1"/>
          </a:solidFill>
          <a:latin typeface="+mn-lt"/>
          <a:ea typeface="Arial"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52" userDrawn="1">
          <p15:clr>
            <a:srgbClr val="F26B43"/>
          </p15:clr>
        </p15:guide>
        <p15:guide id="2" pos="288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8755131" y="6507316"/>
            <a:ext cx="157094" cy="153888"/>
          </a:xfrm>
          <a:prstGeom prst="rect">
            <a:avLst/>
          </a:prstGeom>
          <a:noFill/>
        </p:spPr>
        <p:txBody>
          <a:bodyPr wrap="none" lIns="0" tIns="0" rIns="0" bIns="0" anchor="b" anchorCtr="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011254205"/>
      </p:ext>
    </p:extLst>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Lst>
  <p:hf hdr="0" ftr="0" dt="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4.m4a"/><Relationship Id="rId7" Type="http://schemas.openxmlformats.org/officeDocument/2006/relationships/image" Target="../media/image12.svg"/><Relationship Id="rId2" Type="http://schemas.microsoft.com/office/2007/relationships/media" Target="../media/media14.m4a"/><Relationship Id="rId1" Type="http://schemas.openxmlformats.org/officeDocument/2006/relationships/tags" Target="../tags/tag2.xml"/><Relationship Id="rId6" Type="http://schemas.openxmlformats.org/officeDocument/2006/relationships/image" Target="../media/image11.png"/><Relationship Id="rId11" Type="http://schemas.openxmlformats.org/officeDocument/2006/relationships/image" Target="../media/image6.png"/><Relationship Id="rId5" Type="http://schemas.openxmlformats.org/officeDocument/2006/relationships/notesSlide" Target="../notesSlides/notesSlide14.xml"/><Relationship Id="rId10" Type="http://schemas.openxmlformats.org/officeDocument/2006/relationships/image" Target="../media/image15.png"/><Relationship Id="rId4" Type="http://schemas.openxmlformats.org/officeDocument/2006/relationships/slideLayout" Target="../slideLayouts/slideLayout9.xml"/><Relationship Id="rId9"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hyperlink" Target="https://gtlcenter.org/sites/default/files/14-2591_GTL_Talent_Dev_Framework-ed_110714.pdf"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9.m4a"/><Relationship Id="rId7" Type="http://schemas.openxmlformats.org/officeDocument/2006/relationships/diagramLayout" Target="../diagrams/layout1.xml"/><Relationship Id="rId12" Type="http://schemas.openxmlformats.org/officeDocument/2006/relationships/comments" Target="../comments/comment1.xml"/><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diagramData" Target="../diagrams/data1.xml"/><Relationship Id="rId11" Type="http://schemas.openxmlformats.org/officeDocument/2006/relationships/image" Target="../media/image6.png"/><Relationship Id="rId5" Type="http://schemas.openxmlformats.org/officeDocument/2006/relationships/notesSlide" Target="../notesSlides/notesSlide9.xml"/><Relationship Id="rId10" Type="http://schemas.microsoft.com/office/2007/relationships/diagramDrawing" Target="../diagrams/drawing1.xml"/><Relationship Id="rId4" Type="http://schemas.openxmlformats.org/officeDocument/2006/relationships/slideLayout" Target="../slideLayouts/slideLayout19.xml"/><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3811" y="382490"/>
            <a:ext cx="8228413" cy="2308324"/>
          </a:xfrm>
        </p:spPr>
        <p:txBody>
          <a:bodyPr/>
          <a:lstStyle/>
          <a:p>
            <a:r>
              <a:rPr lang="en-US" dirty="0"/>
              <a:t>Grow Your Own: A Systemic Approach to Securing an Effective Educator Talent Pool</a:t>
            </a:r>
          </a:p>
        </p:txBody>
      </p:sp>
      <p:sp>
        <p:nvSpPr>
          <p:cNvPr id="7171" name="Subtitle 2"/>
          <p:cNvSpPr>
            <a:spLocks noGrp="1"/>
          </p:cNvSpPr>
          <p:nvPr>
            <p:ph type="body" sz="quarter" idx="12"/>
          </p:nvPr>
        </p:nvSpPr>
        <p:spPr>
          <a:xfrm>
            <a:off x="687388" y="2938998"/>
            <a:ext cx="8224837" cy="1107996"/>
          </a:xfrm>
        </p:spPr>
        <p:txBody>
          <a:bodyPr/>
          <a:lstStyle/>
          <a:p>
            <a:pPr lvl="1"/>
            <a:r>
              <a:rPr lang="en-US" dirty="0"/>
              <a:t>Developing a Grow Your Own Strategic Action Plan</a:t>
            </a:r>
          </a:p>
          <a:p>
            <a:pPr lvl="1"/>
            <a:endParaRPr lang="en-US" dirty="0"/>
          </a:p>
          <a:p>
            <a:pPr lvl="3"/>
            <a:endParaRPr lang="en-US" dirty="0"/>
          </a:p>
        </p:txBody>
      </p:sp>
      <p:pic>
        <p:nvPicPr>
          <p:cNvPr id="5" name="Audio 4">
            <a:hlinkClick r:id="" action="ppaction://media"/>
            <a:extLst>
              <a:ext uri="{FF2B5EF4-FFF2-40B4-BE49-F238E27FC236}">
                <a16:creationId xmlns:a16="http://schemas.microsoft.com/office/drawing/2014/main" id="{E49B6722-CA0F-4B51-BB52-28CAB266D6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9509800"/>
      </p:ext>
    </p:extLst>
  </p:cSld>
  <p:clrMapOvr>
    <a:masterClrMapping/>
  </p:clrMapOvr>
  <mc:AlternateContent xmlns:mc="http://schemas.openxmlformats.org/markup-compatibility/2006" xmlns:p14="http://schemas.microsoft.com/office/powerpoint/2010/main">
    <mc:Choice Requires="p14">
      <p:transition spd="slow" p14:dur="2000" advTm="12203"/>
    </mc:Choice>
    <mc:Fallback xmlns="">
      <p:transition spd="slow" advTm="12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Strategic Action Plan: </a:t>
            </a:r>
            <a:br>
              <a:rPr lang="en-US" dirty="0"/>
            </a:br>
            <a:r>
              <a:rPr lang="en-US" dirty="0"/>
              <a:t>The Buckets</a:t>
            </a:r>
          </a:p>
        </p:txBody>
      </p:sp>
      <p:sp>
        <p:nvSpPr>
          <p:cNvPr id="4" name="TextBox 3">
            <a:extLst>
              <a:ext uri="{FF2B5EF4-FFF2-40B4-BE49-F238E27FC236}">
                <a16:creationId xmlns:a16="http://schemas.microsoft.com/office/drawing/2014/main" id="{3F17400F-E037-4284-B832-2B3EDD2B4E20}"/>
              </a:ext>
            </a:extLst>
          </p:cNvPr>
          <p:cNvSpPr txBox="1"/>
          <p:nvPr/>
        </p:nvSpPr>
        <p:spPr>
          <a:xfrm>
            <a:off x="687388" y="1977802"/>
            <a:ext cx="7861526"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rPr>
              <a:t>Pathway: GYO High School Pathway for Dual Credit</a:t>
            </a:r>
          </a:p>
        </p:txBody>
      </p:sp>
      <p:sp>
        <p:nvSpPr>
          <p:cNvPr id="5" name="TextBox 4">
            <a:extLst>
              <a:ext uri="{FF2B5EF4-FFF2-40B4-BE49-F238E27FC236}">
                <a16:creationId xmlns:a16="http://schemas.microsoft.com/office/drawing/2014/main" id="{D952067A-97EA-40E5-BACE-272CC065B701}"/>
              </a:ext>
            </a:extLst>
          </p:cNvPr>
          <p:cNvSpPr txBox="1"/>
          <p:nvPr/>
        </p:nvSpPr>
        <p:spPr>
          <a:xfrm>
            <a:off x="740227" y="5394118"/>
            <a:ext cx="8171998" cy="353943"/>
          </a:xfrm>
          <a:prstGeom prst="rect">
            <a:avLst/>
          </a:prstGeom>
          <a:noFill/>
        </p:spPr>
        <p:txBody>
          <a:bodyPr wrap="square" lIns="0" tIns="0" rIns="0" bIns="0"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 pitchFamily="34" charset="0"/>
                <a:ea typeface="ＭＳ Ｐゴシック"/>
              </a:rPr>
              <a:t>GOAL: Increase number of STEM teachers by 200% by 2025.</a:t>
            </a:r>
          </a:p>
        </p:txBody>
      </p:sp>
      <p:pic>
        <p:nvPicPr>
          <p:cNvPr id="7" name="Audio 6">
            <a:hlinkClick r:id="" action="ppaction://media"/>
            <a:extLst>
              <a:ext uri="{FF2B5EF4-FFF2-40B4-BE49-F238E27FC236}">
                <a16:creationId xmlns:a16="http://schemas.microsoft.com/office/drawing/2014/main" id="{0DF5FD03-4603-4DF7-AC70-C28B128646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
        <p:nvSpPr>
          <p:cNvPr id="6" name="Slide Number Placeholder 5">
            <a:extLst>
              <a:ext uri="{FF2B5EF4-FFF2-40B4-BE49-F238E27FC236}">
                <a16:creationId xmlns:a16="http://schemas.microsoft.com/office/drawing/2014/main" id="{B1706C7A-BB21-4A1C-B9C5-42CBEE4697B6}"/>
              </a:ext>
            </a:extLst>
          </p:cNvPr>
          <p:cNvSpPr>
            <a:spLocks noGrp="1"/>
          </p:cNvSpPr>
          <p:nvPr>
            <p:ph type="sldNum" sz="quarter" idx="12"/>
          </p:nvPr>
        </p:nvSpPr>
        <p:spPr/>
        <p:txBody>
          <a:bodyPr/>
          <a:lstStyle/>
          <a:p>
            <a:pPr algn="r"/>
            <a:fld id="{F3477EC8-074D-41C4-94AE-E9EA7CEEA348}" type="slidenum">
              <a:rPr lang="en-US" smtClean="0"/>
              <a:pPr algn="r"/>
              <a:t>10</a:t>
            </a:fld>
            <a:endParaRPr lang="en-US" dirty="0"/>
          </a:p>
        </p:txBody>
      </p:sp>
      <p:grpSp>
        <p:nvGrpSpPr>
          <p:cNvPr id="28" name="Group 27">
            <a:extLst>
              <a:ext uri="{FF2B5EF4-FFF2-40B4-BE49-F238E27FC236}">
                <a16:creationId xmlns:a16="http://schemas.microsoft.com/office/drawing/2014/main" id="{BDFE5BEE-415C-4AEA-9B64-AEB9ADC03BB5}"/>
              </a:ext>
            </a:extLst>
          </p:cNvPr>
          <p:cNvGrpSpPr/>
          <p:nvPr/>
        </p:nvGrpSpPr>
        <p:grpSpPr>
          <a:xfrm>
            <a:off x="655601" y="2626137"/>
            <a:ext cx="8099530" cy="2526436"/>
            <a:chOff x="655601" y="2461006"/>
            <a:chExt cx="8099530" cy="2526436"/>
          </a:xfrm>
        </p:grpSpPr>
        <p:sp>
          <p:nvSpPr>
            <p:cNvPr id="15" name="Freeform: Shape 14">
              <a:extLst>
                <a:ext uri="{FF2B5EF4-FFF2-40B4-BE49-F238E27FC236}">
                  <a16:creationId xmlns:a16="http://schemas.microsoft.com/office/drawing/2014/main" id="{D1639B8F-B437-4168-915B-BF2E8D28A4A3}"/>
                </a:ext>
              </a:extLst>
            </p:cNvPr>
            <p:cNvSpPr/>
            <p:nvPr/>
          </p:nvSpPr>
          <p:spPr>
            <a:xfrm>
              <a:off x="655601" y="2468430"/>
              <a:ext cx="1371600" cy="457200"/>
            </a:xfrm>
            <a:custGeom>
              <a:avLst/>
              <a:gdLst>
                <a:gd name="connsiteX0" fmla="*/ 0 w 1342788"/>
                <a:gd name="connsiteY0" fmla="*/ 51123 h 511230"/>
                <a:gd name="connsiteX1" fmla="*/ 51123 w 1342788"/>
                <a:gd name="connsiteY1" fmla="*/ 0 h 511230"/>
                <a:gd name="connsiteX2" fmla="*/ 1291665 w 1342788"/>
                <a:gd name="connsiteY2" fmla="*/ 0 h 511230"/>
                <a:gd name="connsiteX3" fmla="*/ 1342788 w 1342788"/>
                <a:gd name="connsiteY3" fmla="*/ 51123 h 511230"/>
                <a:gd name="connsiteX4" fmla="*/ 1342788 w 1342788"/>
                <a:gd name="connsiteY4" fmla="*/ 460107 h 511230"/>
                <a:gd name="connsiteX5" fmla="*/ 1291665 w 1342788"/>
                <a:gd name="connsiteY5" fmla="*/ 511230 h 511230"/>
                <a:gd name="connsiteX6" fmla="*/ 51123 w 1342788"/>
                <a:gd name="connsiteY6" fmla="*/ 511230 h 511230"/>
                <a:gd name="connsiteX7" fmla="*/ 0 w 1342788"/>
                <a:gd name="connsiteY7" fmla="*/ 460107 h 511230"/>
                <a:gd name="connsiteX8" fmla="*/ 0 w 1342788"/>
                <a:gd name="connsiteY8" fmla="*/ 51123 h 51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788" h="511230">
                  <a:moveTo>
                    <a:pt x="0" y="51123"/>
                  </a:moveTo>
                  <a:cubicBezTo>
                    <a:pt x="0" y="22889"/>
                    <a:pt x="22889" y="0"/>
                    <a:pt x="51123" y="0"/>
                  </a:cubicBezTo>
                  <a:lnTo>
                    <a:pt x="1291665" y="0"/>
                  </a:lnTo>
                  <a:cubicBezTo>
                    <a:pt x="1319899" y="0"/>
                    <a:pt x="1342788" y="22889"/>
                    <a:pt x="1342788" y="51123"/>
                  </a:cubicBezTo>
                  <a:lnTo>
                    <a:pt x="1342788" y="460107"/>
                  </a:lnTo>
                  <a:cubicBezTo>
                    <a:pt x="1342788" y="488341"/>
                    <a:pt x="1319899" y="511230"/>
                    <a:pt x="1291665" y="511230"/>
                  </a:cubicBezTo>
                  <a:lnTo>
                    <a:pt x="51123" y="511230"/>
                  </a:lnTo>
                  <a:cubicBezTo>
                    <a:pt x="22889" y="511230"/>
                    <a:pt x="0" y="488341"/>
                    <a:pt x="0" y="460107"/>
                  </a:cubicBezTo>
                  <a:lnTo>
                    <a:pt x="0" y="5112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9568" tIns="99568" rIns="99568" bIns="223750" numCol="1" spcCol="1270" anchor="t" anchorCtr="0">
              <a:noAutofit/>
            </a:bodyPr>
            <a:lstStyle/>
            <a:p>
              <a:pPr marL="0" lvl="0" indent="0" algn="l" defTabSz="622300">
                <a:spcBef>
                  <a:spcPct val="0"/>
                </a:spcBef>
                <a:spcAft>
                  <a:spcPts val="300"/>
                </a:spcAft>
                <a:buNone/>
              </a:pPr>
              <a:r>
                <a:rPr lang="en-US" sz="1200" kern="1200" dirty="0"/>
                <a:t>Inputs</a:t>
              </a:r>
            </a:p>
          </p:txBody>
        </p:sp>
        <p:sp>
          <p:nvSpPr>
            <p:cNvPr id="16" name="Freeform: Shape 15">
              <a:extLst>
                <a:ext uri="{FF2B5EF4-FFF2-40B4-BE49-F238E27FC236}">
                  <a16:creationId xmlns:a16="http://schemas.microsoft.com/office/drawing/2014/main" id="{233751C8-1390-4938-97A6-F2B5E0C9AF70}"/>
                </a:ext>
              </a:extLst>
            </p:cNvPr>
            <p:cNvSpPr/>
            <p:nvPr/>
          </p:nvSpPr>
          <p:spPr>
            <a:xfrm>
              <a:off x="876328" y="2792881"/>
              <a:ext cx="1342788" cy="2194560"/>
            </a:xfrm>
            <a:custGeom>
              <a:avLst/>
              <a:gdLst>
                <a:gd name="connsiteX0" fmla="*/ 0 w 1342788"/>
                <a:gd name="connsiteY0" fmla="*/ 134279 h 3177956"/>
                <a:gd name="connsiteX1" fmla="*/ 134279 w 1342788"/>
                <a:gd name="connsiteY1" fmla="*/ 0 h 3177956"/>
                <a:gd name="connsiteX2" fmla="*/ 1208509 w 1342788"/>
                <a:gd name="connsiteY2" fmla="*/ 0 h 3177956"/>
                <a:gd name="connsiteX3" fmla="*/ 1342788 w 1342788"/>
                <a:gd name="connsiteY3" fmla="*/ 134279 h 3177956"/>
                <a:gd name="connsiteX4" fmla="*/ 1342788 w 1342788"/>
                <a:gd name="connsiteY4" fmla="*/ 3043677 h 3177956"/>
                <a:gd name="connsiteX5" fmla="*/ 1208509 w 1342788"/>
                <a:gd name="connsiteY5" fmla="*/ 3177956 h 3177956"/>
                <a:gd name="connsiteX6" fmla="*/ 134279 w 1342788"/>
                <a:gd name="connsiteY6" fmla="*/ 3177956 h 3177956"/>
                <a:gd name="connsiteX7" fmla="*/ 0 w 1342788"/>
                <a:gd name="connsiteY7" fmla="*/ 3043677 h 3177956"/>
                <a:gd name="connsiteX8" fmla="*/ 0 w 1342788"/>
                <a:gd name="connsiteY8" fmla="*/ 134279 h 31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788" h="3177956">
                  <a:moveTo>
                    <a:pt x="0" y="134279"/>
                  </a:moveTo>
                  <a:cubicBezTo>
                    <a:pt x="0" y="60119"/>
                    <a:pt x="60119" y="0"/>
                    <a:pt x="134279" y="0"/>
                  </a:cubicBezTo>
                  <a:lnTo>
                    <a:pt x="1208509" y="0"/>
                  </a:lnTo>
                  <a:cubicBezTo>
                    <a:pt x="1282669" y="0"/>
                    <a:pt x="1342788" y="60119"/>
                    <a:pt x="1342788" y="134279"/>
                  </a:cubicBezTo>
                  <a:lnTo>
                    <a:pt x="1342788" y="3043677"/>
                  </a:lnTo>
                  <a:cubicBezTo>
                    <a:pt x="1342788" y="3117837"/>
                    <a:pt x="1282669" y="3177956"/>
                    <a:pt x="1208509" y="3177956"/>
                  </a:cubicBezTo>
                  <a:lnTo>
                    <a:pt x="134279" y="3177956"/>
                  </a:lnTo>
                  <a:cubicBezTo>
                    <a:pt x="60119" y="3177956"/>
                    <a:pt x="0" y="3117837"/>
                    <a:pt x="0" y="3043677"/>
                  </a:cubicBezTo>
                  <a:lnTo>
                    <a:pt x="0" y="134279"/>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8897" tIns="138897" rIns="138897" bIns="138897" numCol="1" spcCol="1270" anchor="t" anchorCtr="0">
              <a:noAutofit/>
            </a:bodyPr>
            <a:lstStyle/>
            <a:p>
              <a:pPr marL="114300" lvl="1" indent="-114300" algn="l" defTabSz="622300">
                <a:spcBef>
                  <a:spcPct val="0"/>
                </a:spcBef>
                <a:spcAft>
                  <a:spcPts val="300"/>
                </a:spcAft>
                <a:buChar char="•"/>
              </a:pPr>
              <a:r>
                <a:rPr lang="en-US" sz="1200" kern="1200" dirty="0"/>
                <a:t>Grant funding from SEA</a:t>
              </a:r>
            </a:p>
            <a:p>
              <a:pPr marL="114300" lvl="1" indent="-114300" algn="l" defTabSz="622300">
                <a:spcBef>
                  <a:spcPct val="0"/>
                </a:spcBef>
                <a:spcAft>
                  <a:spcPts val="300"/>
                </a:spcAft>
                <a:buChar char="•"/>
              </a:pPr>
              <a:r>
                <a:rPr lang="en-US" sz="1200" kern="1200" dirty="0"/>
                <a:t>Resources purchased and developed</a:t>
              </a:r>
            </a:p>
            <a:p>
              <a:pPr marL="114300" lvl="1" indent="-114300" algn="l" defTabSz="622300">
                <a:spcBef>
                  <a:spcPct val="0"/>
                </a:spcBef>
                <a:spcAft>
                  <a:spcPts val="300"/>
                </a:spcAft>
                <a:buChar char="•"/>
              </a:pPr>
              <a:r>
                <a:rPr lang="en-US" sz="1200" kern="1200" dirty="0"/>
                <a:t>LEA and IHE partnership for dual credit</a:t>
              </a:r>
            </a:p>
          </p:txBody>
        </p:sp>
        <p:sp>
          <p:nvSpPr>
            <p:cNvPr id="17" name="Freeform: Shape 16">
              <a:extLst>
                <a:ext uri="{FF2B5EF4-FFF2-40B4-BE49-F238E27FC236}">
                  <a16:creationId xmlns:a16="http://schemas.microsoft.com/office/drawing/2014/main" id="{968E836D-7100-492F-977A-BC88A325281A}"/>
                </a:ext>
              </a:extLst>
            </p:cNvPr>
            <p:cNvSpPr/>
            <p:nvPr/>
          </p:nvSpPr>
          <p:spPr>
            <a:xfrm rot="21592416">
              <a:off x="2287357" y="3753001"/>
              <a:ext cx="365760" cy="274320"/>
            </a:xfrm>
            <a:custGeom>
              <a:avLst/>
              <a:gdLst>
                <a:gd name="connsiteX0" fmla="*/ 0 w 431552"/>
                <a:gd name="connsiteY0" fmla="*/ 66863 h 334315"/>
                <a:gd name="connsiteX1" fmla="*/ 264395 w 431552"/>
                <a:gd name="connsiteY1" fmla="*/ 66863 h 334315"/>
                <a:gd name="connsiteX2" fmla="*/ 264395 w 431552"/>
                <a:gd name="connsiteY2" fmla="*/ 0 h 334315"/>
                <a:gd name="connsiteX3" fmla="*/ 431552 w 431552"/>
                <a:gd name="connsiteY3" fmla="*/ 167158 h 334315"/>
                <a:gd name="connsiteX4" fmla="*/ 264395 w 431552"/>
                <a:gd name="connsiteY4" fmla="*/ 334315 h 334315"/>
                <a:gd name="connsiteX5" fmla="*/ 264395 w 431552"/>
                <a:gd name="connsiteY5" fmla="*/ 267452 h 334315"/>
                <a:gd name="connsiteX6" fmla="*/ 0 w 431552"/>
                <a:gd name="connsiteY6" fmla="*/ 267452 h 334315"/>
                <a:gd name="connsiteX7" fmla="*/ 0 w 431552"/>
                <a:gd name="connsiteY7" fmla="*/ 66863 h 3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52" h="334315">
                  <a:moveTo>
                    <a:pt x="0" y="66863"/>
                  </a:moveTo>
                  <a:lnTo>
                    <a:pt x="264395" y="66863"/>
                  </a:lnTo>
                  <a:lnTo>
                    <a:pt x="264395" y="0"/>
                  </a:lnTo>
                  <a:lnTo>
                    <a:pt x="431552" y="167158"/>
                  </a:lnTo>
                  <a:lnTo>
                    <a:pt x="264395" y="334315"/>
                  </a:lnTo>
                  <a:lnTo>
                    <a:pt x="264395" y="267452"/>
                  </a:lnTo>
                  <a:lnTo>
                    <a:pt x="0" y="267452"/>
                  </a:lnTo>
                  <a:lnTo>
                    <a:pt x="0" y="66863"/>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 tIns="66863" rIns="100294" bIns="66862" numCol="1" spcCol="1270" anchor="ctr" anchorCtr="0">
              <a:noAutofit/>
            </a:bodyPr>
            <a:lstStyle/>
            <a:p>
              <a:pPr marL="0" lvl="0" indent="0" algn="ctr" defTabSz="177800">
                <a:spcBef>
                  <a:spcPct val="0"/>
                </a:spcBef>
                <a:spcAft>
                  <a:spcPts val="300"/>
                </a:spcAft>
                <a:buNone/>
              </a:pPr>
              <a:endParaRPr lang="en-US" sz="1200" kern="1200" dirty="0"/>
            </a:p>
          </p:txBody>
        </p:sp>
        <p:sp>
          <p:nvSpPr>
            <p:cNvPr id="18" name="Freeform: Shape 17">
              <a:extLst>
                <a:ext uri="{FF2B5EF4-FFF2-40B4-BE49-F238E27FC236}">
                  <a16:creationId xmlns:a16="http://schemas.microsoft.com/office/drawing/2014/main" id="{7766CA77-C186-4B68-85E5-43D736778613}"/>
                </a:ext>
              </a:extLst>
            </p:cNvPr>
            <p:cNvSpPr/>
            <p:nvPr/>
          </p:nvSpPr>
          <p:spPr>
            <a:xfrm>
              <a:off x="2532346" y="2468430"/>
              <a:ext cx="1371600" cy="457200"/>
            </a:xfrm>
            <a:custGeom>
              <a:avLst/>
              <a:gdLst>
                <a:gd name="connsiteX0" fmla="*/ 0 w 1342788"/>
                <a:gd name="connsiteY0" fmla="*/ 51123 h 511230"/>
                <a:gd name="connsiteX1" fmla="*/ 51123 w 1342788"/>
                <a:gd name="connsiteY1" fmla="*/ 0 h 511230"/>
                <a:gd name="connsiteX2" fmla="*/ 1291665 w 1342788"/>
                <a:gd name="connsiteY2" fmla="*/ 0 h 511230"/>
                <a:gd name="connsiteX3" fmla="*/ 1342788 w 1342788"/>
                <a:gd name="connsiteY3" fmla="*/ 51123 h 511230"/>
                <a:gd name="connsiteX4" fmla="*/ 1342788 w 1342788"/>
                <a:gd name="connsiteY4" fmla="*/ 460107 h 511230"/>
                <a:gd name="connsiteX5" fmla="*/ 1291665 w 1342788"/>
                <a:gd name="connsiteY5" fmla="*/ 511230 h 511230"/>
                <a:gd name="connsiteX6" fmla="*/ 51123 w 1342788"/>
                <a:gd name="connsiteY6" fmla="*/ 511230 h 511230"/>
                <a:gd name="connsiteX7" fmla="*/ 0 w 1342788"/>
                <a:gd name="connsiteY7" fmla="*/ 460107 h 511230"/>
                <a:gd name="connsiteX8" fmla="*/ 0 w 1342788"/>
                <a:gd name="connsiteY8" fmla="*/ 51123 h 51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788" h="511230">
                  <a:moveTo>
                    <a:pt x="0" y="51123"/>
                  </a:moveTo>
                  <a:cubicBezTo>
                    <a:pt x="0" y="22889"/>
                    <a:pt x="22889" y="0"/>
                    <a:pt x="51123" y="0"/>
                  </a:cubicBezTo>
                  <a:lnTo>
                    <a:pt x="1291665" y="0"/>
                  </a:lnTo>
                  <a:cubicBezTo>
                    <a:pt x="1319899" y="0"/>
                    <a:pt x="1342788" y="22889"/>
                    <a:pt x="1342788" y="51123"/>
                  </a:cubicBezTo>
                  <a:lnTo>
                    <a:pt x="1342788" y="460107"/>
                  </a:lnTo>
                  <a:cubicBezTo>
                    <a:pt x="1342788" y="488341"/>
                    <a:pt x="1319899" y="511230"/>
                    <a:pt x="1291665" y="511230"/>
                  </a:cubicBezTo>
                  <a:lnTo>
                    <a:pt x="51123" y="511230"/>
                  </a:lnTo>
                  <a:cubicBezTo>
                    <a:pt x="22889" y="511230"/>
                    <a:pt x="0" y="488341"/>
                    <a:pt x="0" y="460107"/>
                  </a:cubicBezTo>
                  <a:lnTo>
                    <a:pt x="0" y="51123"/>
                  </a:lnTo>
                  <a:close/>
                </a:path>
              </a:pathLst>
            </a:custGeom>
            <a:solidFill>
              <a:srgbClr val="2C9B72"/>
            </a:solidFill>
          </p:spPr>
          <p:style>
            <a:lnRef idx="2">
              <a:schemeClr val="lt1">
                <a:hueOff val="0"/>
                <a:satOff val="0"/>
                <a:lumOff val="0"/>
                <a:alphaOff val="0"/>
              </a:schemeClr>
            </a:lnRef>
            <a:fillRef idx="1">
              <a:schemeClr val="accent3">
                <a:hueOff val="4326340"/>
                <a:satOff val="-11235"/>
                <a:lumOff val="-2026"/>
                <a:alphaOff val="0"/>
              </a:schemeClr>
            </a:fillRef>
            <a:effectRef idx="0">
              <a:schemeClr val="accent3">
                <a:hueOff val="4326340"/>
                <a:satOff val="-11235"/>
                <a:lumOff val="-2026"/>
                <a:alphaOff val="0"/>
              </a:schemeClr>
            </a:effectRef>
            <a:fontRef idx="minor">
              <a:schemeClr val="lt1"/>
            </a:fontRef>
          </p:style>
          <p:txBody>
            <a:bodyPr spcFirstLastPara="0" vert="horz" wrap="square" lIns="99568" tIns="99568" rIns="99568" bIns="223750" numCol="1" spcCol="1270" anchor="t" anchorCtr="0">
              <a:noAutofit/>
            </a:bodyPr>
            <a:lstStyle/>
            <a:p>
              <a:pPr marL="0" lvl="0" indent="0" algn="l" defTabSz="622300">
                <a:spcBef>
                  <a:spcPct val="0"/>
                </a:spcBef>
                <a:spcAft>
                  <a:spcPts val="300"/>
                </a:spcAft>
                <a:buNone/>
              </a:pPr>
              <a:r>
                <a:rPr lang="en-US" sz="1200" kern="1200" dirty="0"/>
                <a:t>Activities</a:t>
              </a:r>
            </a:p>
          </p:txBody>
        </p:sp>
        <p:sp>
          <p:nvSpPr>
            <p:cNvPr id="19" name="Freeform: Shape 18">
              <a:extLst>
                <a:ext uri="{FF2B5EF4-FFF2-40B4-BE49-F238E27FC236}">
                  <a16:creationId xmlns:a16="http://schemas.microsoft.com/office/drawing/2014/main" id="{C7BCE973-A1EE-4F45-800F-E5612273CADC}"/>
                </a:ext>
              </a:extLst>
            </p:cNvPr>
            <p:cNvSpPr/>
            <p:nvPr/>
          </p:nvSpPr>
          <p:spPr>
            <a:xfrm>
              <a:off x="2712203" y="2792882"/>
              <a:ext cx="1976605" cy="2194560"/>
            </a:xfrm>
            <a:custGeom>
              <a:avLst/>
              <a:gdLst>
                <a:gd name="connsiteX0" fmla="*/ 0 w 1592144"/>
                <a:gd name="connsiteY0" fmla="*/ 159214 h 3190041"/>
                <a:gd name="connsiteX1" fmla="*/ 159214 w 1592144"/>
                <a:gd name="connsiteY1" fmla="*/ 0 h 3190041"/>
                <a:gd name="connsiteX2" fmla="*/ 1432930 w 1592144"/>
                <a:gd name="connsiteY2" fmla="*/ 0 h 3190041"/>
                <a:gd name="connsiteX3" fmla="*/ 1592144 w 1592144"/>
                <a:gd name="connsiteY3" fmla="*/ 159214 h 3190041"/>
                <a:gd name="connsiteX4" fmla="*/ 1592144 w 1592144"/>
                <a:gd name="connsiteY4" fmla="*/ 3030827 h 3190041"/>
                <a:gd name="connsiteX5" fmla="*/ 1432930 w 1592144"/>
                <a:gd name="connsiteY5" fmla="*/ 3190041 h 3190041"/>
                <a:gd name="connsiteX6" fmla="*/ 159214 w 1592144"/>
                <a:gd name="connsiteY6" fmla="*/ 3190041 h 3190041"/>
                <a:gd name="connsiteX7" fmla="*/ 0 w 1592144"/>
                <a:gd name="connsiteY7" fmla="*/ 3030827 h 3190041"/>
                <a:gd name="connsiteX8" fmla="*/ 0 w 1592144"/>
                <a:gd name="connsiteY8" fmla="*/ 159214 h 319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144" h="3190041">
                  <a:moveTo>
                    <a:pt x="0" y="159214"/>
                  </a:moveTo>
                  <a:cubicBezTo>
                    <a:pt x="0" y="71283"/>
                    <a:pt x="71283" y="0"/>
                    <a:pt x="159214" y="0"/>
                  </a:cubicBezTo>
                  <a:lnTo>
                    <a:pt x="1432930" y="0"/>
                  </a:lnTo>
                  <a:cubicBezTo>
                    <a:pt x="1520861" y="0"/>
                    <a:pt x="1592144" y="71283"/>
                    <a:pt x="1592144" y="159214"/>
                  </a:cubicBezTo>
                  <a:lnTo>
                    <a:pt x="1592144" y="3030827"/>
                  </a:lnTo>
                  <a:cubicBezTo>
                    <a:pt x="1592144" y="3118758"/>
                    <a:pt x="1520861" y="3190041"/>
                    <a:pt x="1432930" y="3190041"/>
                  </a:cubicBezTo>
                  <a:lnTo>
                    <a:pt x="159214" y="3190041"/>
                  </a:lnTo>
                  <a:cubicBezTo>
                    <a:pt x="71283" y="3190041"/>
                    <a:pt x="0" y="3118758"/>
                    <a:pt x="0" y="3030827"/>
                  </a:cubicBezTo>
                  <a:lnTo>
                    <a:pt x="0" y="159214"/>
                  </a:lnTo>
                  <a:close/>
                </a:path>
              </a:pathLst>
            </a:custGeom>
          </p:spPr>
          <p:style>
            <a:lnRef idx="2">
              <a:schemeClr val="accent3">
                <a:hueOff val="4326340"/>
                <a:satOff val="-11235"/>
                <a:lumOff val="-202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6200" tIns="146200" rIns="146200" bIns="146200" numCol="1" spcCol="1270" anchor="t" anchorCtr="0">
              <a:noAutofit/>
            </a:bodyPr>
            <a:lstStyle/>
            <a:p>
              <a:pPr marL="114300" lvl="1" indent="-114300" algn="l" defTabSz="622300">
                <a:spcBef>
                  <a:spcPct val="0"/>
                </a:spcBef>
                <a:spcAft>
                  <a:spcPts val="300"/>
                </a:spcAft>
                <a:buChar char="•"/>
              </a:pPr>
              <a:r>
                <a:rPr lang="en-US" sz="1200" kern="1200" dirty="0"/>
                <a:t>$1,000 grant and professional development for teachers</a:t>
              </a:r>
            </a:p>
            <a:p>
              <a:pPr marL="114300" lvl="1" indent="-114300" algn="l" defTabSz="622300">
                <a:spcBef>
                  <a:spcPct val="0"/>
                </a:spcBef>
                <a:spcAft>
                  <a:spcPts val="300"/>
                </a:spcAft>
                <a:buChar char="•"/>
              </a:pPr>
              <a:r>
                <a:rPr lang="en-US" sz="1200" kern="1200" dirty="0"/>
                <a:t>ETC courses for HS students with college credit</a:t>
              </a:r>
            </a:p>
            <a:p>
              <a:pPr marL="114300" lvl="1" indent="-114300" algn="l" defTabSz="622300">
                <a:spcBef>
                  <a:spcPct val="0"/>
                </a:spcBef>
                <a:spcAft>
                  <a:spcPts val="300"/>
                </a:spcAft>
                <a:buChar char="•"/>
              </a:pPr>
              <a:r>
                <a:rPr lang="en-US" sz="1200" kern="1200" dirty="0"/>
                <a:t>Waived admissions fee and $1,000 scholarship at IHE partner</a:t>
              </a:r>
            </a:p>
          </p:txBody>
        </p:sp>
        <p:sp>
          <p:nvSpPr>
            <p:cNvPr id="21" name="Freeform: Shape 20">
              <a:extLst>
                <a:ext uri="{FF2B5EF4-FFF2-40B4-BE49-F238E27FC236}">
                  <a16:creationId xmlns:a16="http://schemas.microsoft.com/office/drawing/2014/main" id="{DF85158B-494E-4A55-8054-CF23E5003AD6}"/>
                </a:ext>
              </a:extLst>
            </p:cNvPr>
            <p:cNvSpPr/>
            <p:nvPr/>
          </p:nvSpPr>
          <p:spPr>
            <a:xfrm>
              <a:off x="5010737" y="2461006"/>
              <a:ext cx="1371600" cy="457200"/>
            </a:xfrm>
            <a:custGeom>
              <a:avLst/>
              <a:gdLst>
                <a:gd name="connsiteX0" fmla="*/ 0 w 1342788"/>
                <a:gd name="connsiteY0" fmla="*/ 51123 h 511230"/>
                <a:gd name="connsiteX1" fmla="*/ 51123 w 1342788"/>
                <a:gd name="connsiteY1" fmla="*/ 0 h 511230"/>
                <a:gd name="connsiteX2" fmla="*/ 1291665 w 1342788"/>
                <a:gd name="connsiteY2" fmla="*/ 0 h 511230"/>
                <a:gd name="connsiteX3" fmla="*/ 1342788 w 1342788"/>
                <a:gd name="connsiteY3" fmla="*/ 51123 h 511230"/>
                <a:gd name="connsiteX4" fmla="*/ 1342788 w 1342788"/>
                <a:gd name="connsiteY4" fmla="*/ 460107 h 511230"/>
                <a:gd name="connsiteX5" fmla="*/ 1291665 w 1342788"/>
                <a:gd name="connsiteY5" fmla="*/ 511230 h 511230"/>
                <a:gd name="connsiteX6" fmla="*/ 51123 w 1342788"/>
                <a:gd name="connsiteY6" fmla="*/ 511230 h 511230"/>
                <a:gd name="connsiteX7" fmla="*/ 0 w 1342788"/>
                <a:gd name="connsiteY7" fmla="*/ 460107 h 511230"/>
                <a:gd name="connsiteX8" fmla="*/ 0 w 1342788"/>
                <a:gd name="connsiteY8" fmla="*/ 51123 h 51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788" h="511230">
                  <a:moveTo>
                    <a:pt x="0" y="51123"/>
                  </a:moveTo>
                  <a:cubicBezTo>
                    <a:pt x="0" y="22889"/>
                    <a:pt x="22889" y="0"/>
                    <a:pt x="51123" y="0"/>
                  </a:cubicBezTo>
                  <a:lnTo>
                    <a:pt x="1291665" y="0"/>
                  </a:lnTo>
                  <a:cubicBezTo>
                    <a:pt x="1319899" y="0"/>
                    <a:pt x="1342788" y="22889"/>
                    <a:pt x="1342788" y="51123"/>
                  </a:cubicBezTo>
                  <a:lnTo>
                    <a:pt x="1342788" y="460107"/>
                  </a:lnTo>
                  <a:cubicBezTo>
                    <a:pt x="1342788" y="488341"/>
                    <a:pt x="1319899" y="511230"/>
                    <a:pt x="1291665" y="511230"/>
                  </a:cubicBezTo>
                  <a:lnTo>
                    <a:pt x="51123" y="511230"/>
                  </a:lnTo>
                  <a:cubicBezTo>
                    <a:pt x="22889" y="511230"/>
                    <a:pt x="0" y="488341"/>
                    <a:pt x="0" y="460107"/>
                  </a:cubicBezTo>
                  <a:lnTo>
                    <a:pt x="0" y="51123"/>
                  </a:lnTo>
                  <a:close/>
                </a:path>
              </a:pathLst>
            </a:custGeom>
            <a:solidFill>
              <a:srgbClr val="354389"/>
            </a:solidFill>
          </p:spPr>
          <p:style>
            <a:lnRef idx="2">
              <a:schemeClr val="lt1">
                <a:hueOff val="0"/>
                <a:satOff val="0"/>
                <a:lumOff val="0"/>
                <a:alphaOff val="0"/>
              </a:schemeClr>
            </a:lnRef>
            <a:fillRef idx="1">
              <a:schemeClr val="accent3">
                <a:hueOff val="8652681"/>
                <a:satOff val="-22471"/>
                <a:lumOff val="-4053"/>
                <a:alphaOff val="0"/>
              </a:schemeClr>
            </a:fillRef>
            <a:effectRef idx="0">
              <a:schemeClr val="accent3">
                <a:hueOff val="8652681"/>
                <a:satOff val="-22471"/>
                <a:lumOff val="-4053"/>
                <a:alphaOff val="0"/>
              </a:schemeClr>
            </a:effectRef>
            <a:fontRef idx="minor">
              <a:schemeClr val="lt1"/>
            </a:fontRef>
          </p:style>
          <p:txBody>
            <a:bodyPr spcFirstLastPara="0" vert="horz" wrap="square" lIns="99568" tIns="99568" rIns="99568" bIns="223750" numCol="1" spcCol="1270" anchor="t" anchorCtr="0">
              <a:noAutofit/>
            </a:bodyPr>
            <a:lstStyle/>
            <a:p>
              <a:pPr marL="0" lvl="0" indent="0" algn="l" defTabSz="622300">
                <a:spcBef>
                  <a:spcPct val="0"/>
                </a:spcBef>
                <a:spcAft>
                  <a:spcPts val="300"/>
                </a:spcAft>
                <a:buNone/>
              </a:pPr>
              <a:r>
                <a:rPr lang="en-US" sz="1200" kern="1200" dirty="0"/>
                <a:t>Outputs</a:t>
              </a:r>
            </a:p>
          </p:txBody>
        </p:sp>
        <p:sp>
          <p:nvSpPr>
            <p:cNvPr id="22" name="Freeform: Shape 21">
              <a:extLst>
                <a:ext uri="{FF2B5EF4-FFF2-40B4-BE49-F238E27FC236}">
                  <a16:creationId xmlns:a16="http://schemas.microsoft.com/office/drawing/2014/main" id="{7D7437F2-904C-4E3C-94C2-C950841AB452}"/>
                </a:ext>
              </a:extLst>
            </p:cNvPr>
            <p:cNvSpPr/>
            <p:nvPr/>
          </p:nvSpPr>
          <p:spPr>
            <a:xfrm>
              <a:off x="5181895" y="2792882"/>
              <a:ext cx="1342788" cy="2194560"/>
            </a:xfrm>
            <a:custGeom>
              <a:avLst/>
              <a:gdLst>
                <a:gd name="connsiteX0" fmla="*/ 0 w 1342788"/>
                <a:gd name="connsiteY0" fmla="*/ 134279 h 3003772"/>
                <a:gd name="connsiteX1" fmla="*/ 134279 w 1342788"/>
                <a:gd name="connsiteY1" fmla="*/ 0 h 3003772"/>
                <a:gd name="connsiteX2" fmla="*/ 1208509 w 1342788"/>
                <a:gd name="connsiteY2" fmla="*/ 0 h 3003772"/>
                <a:gd name="connsiteX3" fmla="*/ 1342788 w 1342788"/>
                <a:gd name="connsiteY3" fmla="*/ 134279 h 3003772"/>
                <a:gd name="connsiteX4" fmla="*/ 1342788 w 1342788"/>
                <a:gd name="connsiteY4" fmla="*/ 2869493 h 3003772"/>
                <a:gd name="connsiteX5" fmla="*/ 1208509 w 1342788"/>
                <a:gd name="connsiteY5" fmla="*/ 3003772 h 3003772"/>
                <a:gd name="connsiteX6" fmla="*/ 134279 w 1342788"/>
                <a:gd name="connsiteY6" fmla="*/ 3003772 h 3003772"/>
                <a:gd name="connsiteX7" fmla="*/ 0 w 1342788"/>
                <a:gd name="connsiteY7" fmla="*/ 2869493 h 3003772"/>
                <a:gd name="connsiteX8" fmla="*/ 0 w 1342788"/>
                <a:gd name="connsiteY8" fmla="*/ 134279 h 300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788" h="3003772">
                  <a:moveTo>
                    <a:pt x="0" y="134279"/>
                  </a:moveTo>
                  <a:cubicBezTo>
                    <a:pt x="0" y="60119"/>
                    <a:pt x="60119" y="0"/>
                    <a:pt x="134279" y="0"/>
                  </a:cubicBezTo>
                  <a:lnTo>
                    <a:pt x="1208509" y="0"/>
                  </a:lnTo>
                  <a:cubicBezTo>
                    <a:pt x="1282669" y="0"/>
                    <a:pt x="1342788" y="60119"/>
                    <a:pt x="1342788" y="134279"/>
                  </a:cubicBezTo>
                  <a:lnTo>
                    <a:pt x="1342788" y="2869493"/>
                  </a:lnTo>
                  <a:cubicBezTo>
                    <a:pt x="1342788" y="2943653"/>
                    <a:pt x="1282669" y="3003772"/>
                    <a:pt x="1208509" y="3003772"/>
                  </a:cubicBezTo>
                  <a:lnTo>
                    <a:pt x="134279" y="3003772"/>
                  </a:lnTo>
                  <a:cubicBezTo>
                    <a:pt x="60119" y="3003772"/>
                    <a:pt x="0" y="2943653"/>
                    <a:pt x="0" y="2869493"/>
                  </a:cubicBezTo>
                  <a:lnTo>
                    <a:pt x="0" y="134279"/>
                  </a:lnTo>
                  <a:close/>
                </a:path>
              </a:pathLst>
            </a:custGeom>
          </p:spPr>
          <p:style>
            <a:lnRef idx="2">
              <a:schemeClr val="accent3">
                <a:hueOff val="8652681"/>
                <a:satOff val="-22471"/>
                <a:lumOff val="-40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4673" tIns="124673" rIns="124673" bIns="124673" numCol="1" spcCol="1270" anchor="t" anchorCtr="0">
              <a:noAutofit/>
            </a:bodyPr>
            <a:lstStyle/>
            <a:p>
              <a:pPr marL="114300" lvl="1" indent="-114300" algn="l" defTabSz="533400">
                <a:spcBef>
                  <a:spcPct val="0"/>
                </a:spcBef>
                <a:spcAft>
                  <a:spcPts val="300"/>
                </a:spcAft>
                <a:buChar char="•"/>
              </a:pPr>
              <a:r>
                <a:rPr lang="en-US" sz="1200" kern="1200" dirty="0"/>
                <a:t>Teachers of ETC hold at least a master’s degree </a:t>
              </a:r>
            </a:p>
            <a:p>
              <a:pPr marL="114300" lvl="1" indent="-114300" algn="l" defTabSz="533400">
                <a:spcBef>
                  <a:spcPct val="0"/>
                </a:spcBef>
                <a:spcAft>
                  <a:spcPts val="300"/>
                </a:spcAft>
                <a:buChar char="•"/>
              </a:pPr>
              <a:r>
                <a:rPr lang="en-US" sz="1200" kern="1200" dirty="0"/>
                <a:t>HS students earn college credit in HS</a:t>
              </a:r>
            </a:p>
          </p:txBody>
        </p:sp>
        <p:sp>
          <p:nvSpPr>
            <p:cNvPr id="24" name="Freeform: Shape 23">
              <a:extLst>
                <a:ext uri="{FF2B5EF4-FFF2-40B4-BE49-F238E27FC236}">
                  <a16:creationId xmlns:a16="http://schemas.microsoft.com/office/drawing/2014/main" id="{F77FF754-153E-4CF7-869B-1A82F861186E}"/>
                </a:ext>
              </a:extLst>
            </p:cNvPr>
            <p:cNvSpPr/>
            <p:nvPr/>
          </p:nvSpPr>
          <p:spPr>
            <a:xfrm>
              <a:off x="6831871" y="2468430"/>
              <a:ext cx="1371600" cy="457200"/>
            </a:xfrm>
            <a:custGeom>
              <a:avLst/>
              <a:gdLst>
                <a:gd name="connsiteX0" fmla="*/ 0 w 1342788"/>
                <a:gd name="connsiteY0" fmla="*/ 51123 h 511230"/>
                <a:gd name="connsiteX1" fmla="*/ 51123 w 1342788"/>
                <a:gd name="connsiteY1" fmla="*/ 0 h 511230"/>
                <a:gd name="connsiteX2" fmla="*/ 1291665 w 1342788"/>
                <a:gd name="connsiteY2" fmla="*/ 0 h 511230"/>
                <a:gd name="connsiteX3" fmla="*/ 1342788 w 1342788"/>
                <a:gd name="connsiteY3" fmla="*/ 51123 h 511230"/>
                <a:gd name="connsiteX4" fmla="*/ 1342788 w 1342788"/>
                <a:gd name="connsiteY4" fmla="*/ 460107 h 511230"/>
                <a:gd name="connsiteX5" fmla="*/ 1291665 w 1342788"/>
                <a:gd name="connsiteY5" fmla="*/ 511230 h 511230"/>
                <a:gd name="connsiteX6" fmla="*/ 51123 w 1342788"/>
                <a:gd name="connsiteY6" fmla="*/ 511230 h 511230"/>
                <a:gd name="connsiteX7" fmla="*/ 0 w 1342788"/>
                <a:gd name="connsiteY7" fmla="*/ 460107 h 511230"/>
                <a:gd name="connsiteX8" fmla="*/ 0 w 1342788"/>
                <a:gd name="connsiteY8" fmla="*/ 51123 h 51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788" h="511230">
                  <a:moveTo>
                    <a:pt x="0" y="51123"/>
                  </a:moveTo>
                  <a:cubicBezTo>
                    <a:pt x="0" y="22889"/>
                    <a:pt x="22889" y="0"/>
                    <a:pt x="51123" y="0"/>
                  </a:cubicBezTo>
                  <a:lnTo>
                    <a:pt x="1291665" y="0"/>
                  </a:lnTo>
                  <a:cubicBezTo>
                    <a:pt x="1319899" y="0"/>
                    <a:pt x="1342788" y="22889"/>
                    <a:pt x="1342788" y="51123"/>
                  </a:cubicBezTo>
                  <a:lnTo>
                    <a:pt x="1342788" y="460107"/>
                  </a:lnTo>
                  <a:cubicBezTo>
                    <a:pt x="1342788" y="488341"/>
                    <a:pt x="1319899" y="511230"/>
                    <a:pt x="1291665" y="511230"/>
                  </a:cubicBezTo>
                  <a:lnTo>
                    <a:pt x="51123" y="511230"/>
                  </a:lnTo>
                  <a:cubicBezTo>
                    <a:pt x="22889" y="511230"/>
                    <a:pt x="0" y="488341"/>
                    <a:pt x="0" y="460107"/>
                  </a:cubicBezTo>
                  <a:lnTo>
                    <a:pt x="0" y="51123"/>
                  </a:lnTo>
                  <a:close/>
                </a:path>
              </a:pathLst>
            </a:custGeom>
          </p:spPr>
          <p:style>
            <a:lnRef idx="2">
              <a:schemeClr val="lt1">
                <a:hueOff val="0"/>
                <a:satOff val="0"/>
                <a:lumOff val="0"/>
                <a:alphaOff val="0"/>
              </a:schemeClr>
            </a:lnRef>
            <a:fillRef idx="1">
              <a:schemeClr val="accent3">
                <a:hueOff val="12979021"/>
                <a:satOff val="-33706"/>
                <a:lumOff val="-6079"/>
                <a:alphaOff val="0"/>
              </a:schemeClr>
            </a:fillRef>
            <a:effectRef idx="0">
              <a:schemeClr val="accent3">
                <a:hueOff val="12979021"/>
                <a:satOff val="-33706"/>
                <a:lumOff val="-6079"/>
                <a:alphaOff val="0"/>
              </a:schemeClr>
            </a:effectRef>
            <a:fontRef idx="minor">
              <a:schemeClr val="lt1"/>
            </a:fontRef>
          </p:style>
          <p:txBody>
            <a:bodyPr spcFirstLastPara="0" vert="horz" wrap="square" lIns="99568" tIns="99568" rIns="99568" bIns="223750" numCol="1" spcCol="1270" anchor="t" anchorCtr="0">
              <a:noAutofit/>
            </a:bodyPr>
            <a:lstStyle/>
            <a:p>
              <a:pPr marL="0" lvl="0" indent="0" algn="l" defTabSz="622300">
                <a:spcBef>
                  <a:spcPct val="0"/>
                </a:spcBef>
                <a:spcAft>
                  <a:spcPts val="300"/>
                </a:spcAft>
                <a:buNone/>
              </a:pPr>
              <a:r>
                <a:rPr lang="en-US" sz="1200" kern="1200" dirty="0"/>
                <a:t>Outcomes</a:t>
              </a:r>
            </a:p>
          </p:txBody>
        </p:sp>
        <p:sp>
          <p:nvSpPr>
            <p:cNvPr id="25" name="Freeform: Shape 24">
              <a:extLst>
                <a:ext uri="{FF2B5EF4-FFF2-40B4-BE49-F238E27FC236}">
                  <a16:creationId xmlns:a16="http://schemas.microsoft.com/office/drawing/2014/main" id="{195E9CB7-2B83-4704-AF7D-FD5CDBC2D6F3}"/>
                </a:ext>
              </a:extLst>
            </p:cNvPr>
            <p:cNvSpPr/>
            <p:nvPr/>
          </p:nvSpPr>
          <p:spPr>
            <a:xfrm>
              <a:off x="7017771" y="2792882"/>
              <a:ext cx="1737360" cy="2194560"/>
            </a:xfrm>
            <a:custGeom>
              <a:avLst/>
              <a:gdLst>
                <a:gd name="connsiteX0" fmla="*/ 0 w 1342788"/>
                <a:gd name="connsiteY0" fmla="*/ 134279 h 3003772"/>
                <a:gd name="connsiteX1" fmla="*/ 134279 w 1342788"/>
                <a:gd name="connsiteY1" fmla="*/ 0 h 3003772"/>
                <a:gd name="connsiteX2" fmla="*/ 1208509 w 1342788"/>
                <a:gd name="connsiteY2" fmla="*/ 0 h 3003772"/>
                <a:gd name="connsiteX3" fmla="*/ 1342788 w 1342788"/>
                <a:gd name="connsiteY3" fmla="*/ 134279 h 3003772"/>
                <a:gd name="connsiteX4" fmla="*/ 1342788 w 1342788"/>
                <a:gd name="connsiteY4" fmla="*/ 2869493 h 3003772"/>
                <a:gd name="connsiteX5" fmla="*/ 1208509 w 1342788"/>
                <a:gd name="connsiteY5" fmla="*/ 3003772 h 3003772"/>
                <a:gd name="connsiteX6" fmla="*/ 134279 w 1342788"/>
                <a:gd name="connsiteY6" fmla="*/ 3003772 h 3003772"/>
                <a:gd name="connsiteX7" fmla="*/ 0 w 1342788"/>
                <a:gd name="connsiteY7" fmla="*/ 2869493 h 3003772"/>
                <a:gd name="connsiteX8" fmla="*/ 0 w 1342788"/>
                <a:gd name="connsiteY8" fmla="*/ 134279 h 300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788" h="3003772">
                  <a:moveTo>
                    <a:pt x="0" y="134279"/>
                  </a:moveTo>
                  <a:cubicBezTo>
                    <a:pt x="0" y="60119"/>
                    <a:pt x="60119" y="0"/>
                    <a:pt x="134279" y="0"/>
                  </a:cubicBezTo>
                  <a:lnTo>
                    <a:pt x="1208509" y="0"/>
                  </a:lnTo>
                  <a:cubicBezTo>
                    <a:pt x="1282669" y="0"/>
                    <a:pt x="1342788" y="60119"/>
                    <a:pt x="1342788" y="134279"/>
                  </a:cubicBezTo>
                  <a:lnTo>
                    <a:pt x="1342788" y="2869493"/>
                  </a:lnTo>
                  <a:cubicBezTo>
                    <a:pt x="1342788" y="2943653"/>
                    <a:pt x="1282669" y="3003772"/>
                    <a:pt x="1208509" y="3003772"/>
                  </a:cubicBezTo>
                  <a:lnTo>
                    <a:pt x="134279" y="3003772"/>
                  </a:lnTo>
                  <a:cubicBezTo>
                    <a:pt x="60119" y="3003772"/>
                    <a:pt x="0" y="2943653"/>
                    <a:pt x="0" y="2869493"/>
                  </a:cubicBezTo>
                  <a:lnTo>
                    <a:pt x="0" y="134279"/>
                  </a:lnTo>
                  <a:close/>
                </a:path>
              </a:pathLst>
            </a:custGeom>
          </p:spPr>
          <p:style>
            <a:lnRef idx="2">
              <a:schemeClr val="accent3">
                <a:hueOff val="12979021"/>
                <a:satOff val="-33706"/>
                <a:lumOff val="-607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4673" tIns="124673" rIns="124673" bIns="124673" numCol="1" spcCol="1270" anchor="t" anchorCtr="0">
              <a:noAutofit/>
            </a:bodyPr>
            <a:lstStyle/>
            <a:p>
              <a:pPr marL="114300" lvl="1" indent="-114300" algn="l" defTabSz="533400">
                <a:spcBef>
                  <a:spcPct val="0"/>
                </a:spcBef>
                <a:spcAft>
                  <a:spcPts val="300"/>
                </a:spcAft>
                <a:buChar char="•"/>
              </a:pPr>
              <a:r>
                <a:rPr lang="en-US" sz="1200" kern="1200" dirty="0"/>
                <a:t>30 additional enrollees per year in X university program from ETC graduates</a:t>
              </a:r>
            </a:p>
            <a:p>
              <a:pPr marL="114300" lvl="1" indent="-114300" algn="l" defTabSz="533400">
                <a:spcBef>
                  <a:spcPct val="0"/>
                </a:spcBef>
                <a:spcAft>
                  <a:spcPts val="300"/>
                </a:spcAft>
                <a:buChar char="•"/>
              </a:pPr>
              <a:r>
                <a:rPr lang="en-US" sz="1200" kern="1200" dirty="0"/>
                <a:t>4 identified rural districts don’t report STEM vacancies within 10 years due to GYO pathway</a:t>
              </a:r>
            </a:p>
          </p:txBody>
        </p:sp>
        <p:sp>
          <p:nvSpPr>
            <p:cNvPr id="26" name="Freeform: Shape 25">
              <a:extLst>
                <a:ext uri="{FF2B5EF4-FFF2-40B4-BE49-F238E27FC236}">
                  <a16:creationId xmlns:a16="http://schemas.microsoft.com/office/drawing/2014/main" id="{0539FF7D-DA0E-4376-9C85-977828B41845}"/>
                </a:ext>
              </a:extLst>
            </p:cNvPr>
            <p:cNvSpPr/>
            <p:nvPr/>
          </p:nvSpPr>
          <p:spPr>
            <a:xfrm rot="21592416">
              <a:off x="4755643" y="3753001"/>
              <a:ext cx="365760" cy="274320"/>
            </a:xfrm>
            <a:custGeom>
              <a:avLst/>
              <a:gdLst>
                <a:gd name="connsiteX0" fmla="*/ 0 w 431552"/>
                <a:gd name="connsiteY0" fmla="*/ 66863 h 334315"/>
                <a:gd name="connsiteX1" fmla="*/ 264395 w 431552"/>
                <a:gd name="connsiteY1" fmla="*/ 66863 h 334315"/>
                <a:gd name="connsiteX2" fmla="*/ 264395 w 431552"/>
                <a:gd name="connsiteY2" fmla="*/ 0 h 334315"/>
                <a:gd name="connsiteX3" fmla="*/ 431552 w 431552"/>
                <a:gd name="connsiteY3" fmla="*/ 167158 h 334315"/>
                <a:gd name="connsiteX4" fmla="*/ 264395 w 431552"/>
                <a:gd name="connsiteY4" fmla="*/ 334315 h 334315"/>
                <a:gd name="connsiteX5" fmla="*/ 264395 w 431552"/>
                <a:gd name="connsiteY5" fmla="*/ 267452 h 334315"/>
                <a:gd name="connsiteX6" fmla="*/ 0 w 431552"/>
                <a:gd name="connsiteY6" fmla="*/ 267452 h 334315"/>
                <a:gd name="connsiteX7" fmla="*/ 0 w 431552"/>
                <a:gd name="connsiteY7" fmla="*/ 66863 h 3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52" h="334315">
                  <a:moveTo>
                    <a:pt x="0" y="66863"/>
                  </a:moveTo>
                  <a:lnTo>
                    <a:pt x="264395" y="66863"/>
                  </a:lnTo>
                  <a:lnTo>
                    <a:pt x="264395" y="0"/>
                  </a:lnTo>
                  <a:lnTo>
                    <a:pt x="431552" y="167158"/>
                  </a:lnTo>
                  <a:lnTo>
                    <a:pt x="264395" y="334315"/>
                  </a:lnTo>
                  <a:lnTo>
                    <a:pt x="264395" y="267452"/>
                  </a:lnTo>
                  <a:lnTo>
                    <a:pt x="0" y="267452"/>
                  </a:lnTo>
                  <a:lnTo>
                    <a:pt x="0" y="66863"/>
                  </a:lnTo>
                  <a:close/>
                </a:path>
              </a:pathLst>
            </a:custGeom>
            <a:solidFill>
              <a:srgbClr val="2C9B72"/>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 tIns="66863" rIns="100294" bIns="66862" numCol="1" spcCol="1270" anchor="ctr" anchorCtr="0">
              <a:noAutofit/>
            </a:bodyPr>
            <a:lstStyle/>
            <a:p>
              <a:pPr marL="0" lvl="0" indent="0" algn="ctr" defTabSz="177800">
                <a:spcBef>
                  <a:spcPct val="0"/>
                </a:spcBef>
                <a:spcAft>
                  <a:spcPts val="300"/>
                </a:spcAft>
                <a:buNone/>
              </a:pPr>
              <a:endParaRPr lang="en-US" sz="1200" kern="1200" dirty="0"/>
            </a:p>
          </p:txBody>
        </p:sp>
        <p:sp>
          <p:nvSpPr>
            <p:cNvPr id="27" name="Freeform: Shape 26">
              <a:extLst>
                <a:ext uri="{FF2B5EF4-FFF2-40B4-BE49-F238E27FC236}">
                  <a16:creationId xmlns:a16="http://schemas.microsoft.com/office/drawing/2014/main" id="{877438FF-3D5E-49DC-B55F-FB280E4D55F4}"/>
                </a:ext>
              </a:extLst>
            </p:cNvPr>
            <p:cNvSpPr/>
            <p:nvPr/>
          </p:nvSpPr>
          <p:spPr>
            <a:xfrm rot="21592416">
              <a:off x="6592190" y="3753001"/>
              <a:ext cx="365760" cy="274320"/>
            </a:xfrm>
            <a:custGeom>
              <a:avLst/>
              <a:gdLst>
                <a:gd name="connsiteX0" fmla="*/ 0 w 431552"/>
                <a:gd name="connsiteY0" fmla="*/ 66863 h 334315"/>
                <a:gd name="connsiteX1" fmla="*/ 264395 w 431552"/>
                <a:gd name="connsiteY1" fmla="*/ 66863 h 334315"/>
                <a:gd name="connsiteX2" fmla="*/ 264395 w 431552"/>
                <a:gd name="connsiteY2" fmla="*/ 0 h 334315"/>
                <a:gd name="connsiteX3" fmla="*/ 431552 w 431552"/>
                <a:gd name="connsiteY3" fmla="*/ 167158 h 334315"/>
                <a:gd name="connsiteX4" fmla="*/ 264395 w 431552"/>
                <a:gd name="connsiteY4" fmla="*/ 334315 h 334315"/>
                <a:gd name="connsiteX5" fmla="*/ 264395 w 431552"/>
                <a:gd name="connsiteY5" fmla="*/ 267452 h 334315"/>
                <a:gd name="connsiteX6" fmla="*/ 0 w 431552"/>
                <a:gd name="connsiteY6" fmla="*/ 267452 h 334315"/>
                <a:gd name="connsiteX7" fmla="*/ 0 w 431552"/>
                <a:gd name="connsiteY7" fmla="*/ 66863 h 3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52" h="334315">
                  <a:moveTo>
                    <a:pt x="0" y="66863"/>
                  </a:moveTo>
                  <a:lnTo>
                    <a:pt x="264395" y="66863"/>
                  </a:lnTo>
                  <a:lnTo>
                    <a:pt x="264395" y="0"/>
                  </a:lnTo>
                  <a:lnTo>
                    <a:pt x="431552" y="167158"/>
                  </a:lnTo>
                  <a:lnTo>
                    <a:pt x="264395" y="334315"/>
                  </a:lnTo>
                  <a:lnTo>
                    <a:pt x="264395" y="267452"/>
                  </a:lnTo>
                  <a:lnTo>
                    <a:pt x="0" y="267452"/>
                  </a:lnTo>
                  <a:lnTo>
                    <a:pt x="0" y="66863"/>
                  </a:lnTo>
                  <a:close/>
                </a:path>
              </a:pathLst>
            </a:custGeom>
            <a:solidFill>
              <a:srgbClr val="354389"/>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 tIns="66863" rIns="100294" bIns="66862" numCol="1" spcCol="1270" anchor="ctr" anchorCtr="0">
              <a:noAutofit/>
            </a:bodyPr>
            <a:lstStyle/>
            <a:p>
              <a:pPr marL="0" lvl="0" indent="0" algn="ctr" defTabSz="177800">
                <a:spcBef>
                  <a:spcPct val="0"/>
                </a:spcBef>
                <a:spcAft>
                  <a:spcPts val="300"/>
                </a:spcAft>
                <a:buNone/>
              </a:pPr>
              <a:endParaRPr lang="en-US" sz="1200" kern="1200" dirty="0"/>
            </a:p>
          </p:txBody>
        </p:sp>
      </p:grpSp>
    </p:spTree>
    <p:extLst>
      <p:ext uri="{BB962C8B-B14F-4D97-AF65-F5344CB8AC3E}">
        <p14:creationId xmlns:p14="http://schemas.microsoft.com/office/powerpoint/2010/main" val="3933066625"/>
      </p:ext>
    </p:extLst>
  </p:cSld>
  <p:clrMapOvr>
    <a:masterClrMapping/>
  </p:clrMapOvr>
  <mc:AlternateContent xmlns:mc="http://schemas.openxmlformats.org/markup-compatibility/2006" xmlns:p14="http://schemas.microsoft.com/office/powerpoint/2010/main">
    <mc:Choice Requires="p14">
      <p:transition spd="slow" p14:dur="2000" advTm="88397"/>
    </mc:Choice>
    <mc:Fallback xmlns="">
      <p:transition spd="slow" advTm="88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Texas GYO Logic Model</a:t>
            </a:r>
          </a:p>
        </p:txBody>
      </p:sp>
      <p:pic>
        <p:nvPicPr>
          <p:cNvPr id="3" name="Picture 2">
            <a:extLst>
              <a:ext uri="{FF2B5EF4-FFF2-40B4-BE49-F238E27FC236}">
                <a16:creationId xmlns:a16="http://schemas.microsoft.com/office/drawing/2014/main" id="{81FD13F7-1D27-47E9-BEED-FC29C9E0AC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7388" y="1931337"/>
            <a:ext cx="7193280" cy="3741838"/>
          </a:xfrm>
          <a:prstGeom prst="rect">
            <a:avLst/>
          </a:prstGeom>
        </p:spPr>
      </p:pic>
      <p:sp>
        <p:nvSpPr>
          <p:cNvPr id="4" name="TextBox 3">
            <a:extLst>
              <a:ext uri="{FF2B5EF4-FFF2-40B4-BE49-F238E27FC236}">
                <a16:creationId xmlns:a16="http://schemas.microsoft.com/office/drawing/2014/main" id="{6DFE3D2E-60B4-4CF4-A371-E859230D332B}"/>
              </a:ext>
            </a:extLst>
          </p:cNvPr>
          <p:cNvSpPr txBox="1"/>
          <p:nvPr/>
        </p:nvSpPr>
        <p:spPr>
          <a:xfrm>
            <a:off x="7880668" y="3272518"/>
            <a:ext cx="1129220" cy="2246769"/>
          </a:xfrm>
          <a:prstGeom prst="rect">
            <a:avLst/>
          </a:prstGeom>
          <a:noFill/>
        </p:spPr>
        <p:txBody>
          <a:bodyPr wrap="square" rtlCol="0">
            <a:spAutoFit/>
          </a:bodyPr>
          <a:lstStyle/>
          <a:p>
            <a:r>
              <a:rPr lang="en-US" sz="1000" dirty="0"/>
              <a:t>Source: Texas Comprehensive Center. (2018). </a:t>
            </a:r>
            <a:r>
              <a:rPr lang="en-US" sz="1000" i="1" dirty="0"/>
              <a:t>Grow Your Own teachers initiatives logic model. </a:t>
            </a:r>
            <a:r>
              <a:rPr lang="en-US" sz="1000" dirty="0"/>
              <a:t>(Unpublished working document). Austin, TX: American Institutes for Research.</a:t>
            </a:r>
          </a:p>
        </p:txBody>
      </p:sp>
      <p:pic>
        <p:nvPicPr>
          <p:cNvPr id="6" name="Audio 5">
            <a:hlinkClick r:id="" action="ppaction://media"/>
            <a:extLst>
              <a:ext uri="{FF2B5EF4-FFF2-40B4-BE49-F238E27FC236}">
                <a16:creationId xmlns:a16="http://schemas.microsoft.com/office/drawing/2014/main" id="{3466F65E-5C90-4FD7-9776-267BE2746F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
        <p:nvSpPr>
          <p:cNvPr id="5" name="Slide Number Placeholder 4">
            <a:extLst>
              <a:ext uri="{FF2B5EF4-FFF2-40B4-BE49-F238E27FC236}">
                <a16:creationId xmlns:a16="http://schemas.microsoft.com/office/drawing/2014/main" id="{4C90BCD7-245A-440C-9A7E-B333AD39E1D6}"/>
              </a:ext>
            </a:extLst>
          </p:cNvPr>
          <p:cNvSpPr>
            <a:spLocks noGrp="1"/>
          </p:cNvSpPr>
          <p:nvPr>
            <p:ph type="sldNum" sz="quarter" idx="12"/>
          </p:nvPr>
        </p:nvSpPr>
        <p:spPr/>
        <p:txBody>
          <a:bodyPr/>
          <a:lstStyle/>
          <a:p>
            <a:pPr algn="r"/>
            <a:fld id="{F3477EC8-074D-41C4-94AE-E9EA7CEEA348}" type="slidenum">
              <a:rPr lang="en-US" smtClean="0"/>
              <a:pPr algn="r"/>
              <a:t>11</a:t>
            </a:fld>
            <a:endParaRPr lang="en-US" dirty="0"/>
          </a:p>
        </p:txBody>
      </p:sp>
    </p:spTree>
    <p:extLst>
      <p:ext uri="{BB962C8B-B14F-4D97-AF65-F5344CB8AC3E}">
        <p14:creationId xmlns:p14="http://schemas.microsoft.com/office/powerpoint/2010/main" val="2983634714"/>
      </p:ext>
    </p:extLst>
  </p:cSld>
  <p:clrMapOvr>
    <a:masterClrMapping/>
  </p:clrMapOvr>
  <mc:AlternateContent xmlns:mc="http://schemas.openxmlformats.org/markup-compatibility/2006" xmlns:p14="http://schemas.microsoft.com/office/powerpoint/2010/main">
    <mc:Choice Requires="p14">
      <p:transition spd="slow" p14:dur="2000" advTm="40765"/>
    </mc:Choice>
    <mc:Fallback xmlns="">
      <p:transition spd="slow" advTm="40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CCSSO GYO State Planning Template</a:t>
            </a:r>
          </a:p>
        </p:txBody>
      </p:sp>
      <p:sp>
        <p:nvSpPr>
          <p:cNvPr id="4" name="TextBox 3">
            <a:extLst>
              <a:ext uri="{FF2B5EF4-FFF2-40B4-BE49-F238E27FC236}">
                <a16:creationId xmlns:a16="http://schemas.microsoft.com/office/drawing/2014/main" id="{15D049BA-A0BF-4DCA-8382-F444C1FCEC52}"/>
              </a:ext>
            </a:extLst>
          </p:cNvPr>
          <p:cNvSpPr txBox="1"/>
          <p:nvPr/>
        </p:nvSpPr>
        <p:spPr>
          <a:xfrm>
            <a:off x="631619" y="5369487"/>
            <a:ext cx="7413299" cy="461665"/>
          </a:xfrm>
          <a:prstGeom prst="rect">
            <a:avLst/>
          </a:prstGeom>
          <a:noFill/>
        </p:spPr>
        <p:txBody>
          <a:bodyPr wrap="square" rtlCol="0">
            <a:spAutoFit/>
          </a:bodyPr>
          <a:lstStyle/>
          <a:p>
            <a:r>
              <a:rPr lang="en-US" sz="1200" dirty="0"/>
              <a:t>Source: Council of the Chief State School Officers. (2018). </a:t>
            </a:r>
            <a:r>
              <a:rPr lang="en-US" sz="1200" i="1" dirty="0"/>
              <a:t>Grow Your Own state planning template.</a:t>
            </a:r>
            <a:r>
              <a:rPr lang="en-US" sz="1200" dirty="0"/>
              <a:t> (Unpublished working document). Washington, DC: Author.</a:t>
            </a:r>
          </a:p>
        </p:txBody>
      </p:sp>
      <p:pic>
        <p:nvPicPr>
          <p:cNvPr id="6" name="Picture 5">
            <a:extLst>
              <a:ext uri="{FF2B5EF4-FFF2-40B4-BE49-F238E27FC236}">
                <a16:creationId xmlns:a16="http://schemas.microsoft.com/office/drawing/2014/main" id="{6AEB3582-8AE2-45AF-A8C5-2C1A59C350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7388" y="2003519"/>
            <a:ext cx="8235563" cy="3221448"/>
          </a:xfrm>
          <a:prstGeom prst="rect">
            <a:avLst/>
          </a:prstGeom>
        </p:spPr>
      </p:pic>
      <p:pic>
        <p:nvPicPr>
          <p:cNvPr id="5" name="Audio 4">
            <a:hlinkClick r:id="" action="ppaction://media"/>
            <a:extLst>
              <a:ext uri="{FF2B5EF4-FFF2-40B4-BE49-F238E27FC236}">
                <a16:creationId xmlns:a16="http://schemas.microsoft.com/office/drawing/2014/main" id="{AB02300A-9E2C-4EB4-902C-0786AD93D3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
        <p:nvSpPr>
          <p:cNvPr id="3" name="Slide Number Placeholder 2">
            <a:extLst>
              <a:ext uri="{FF2B5EF4-FFF2-40B4-BE49-F238E27FC236}">
                <a16:creationId xmlns:a16="http://schemas.microsoft.com/office/drawing/2014/main" id="{0C0EFEDA-0E49-427B-9F03-B9FAF9607B82}"/>
              </a:ext>
            </a:extLst>
          </p:cNvPr>
          <p:cNvSpPr>
            <a:spLocks noGrp="1"/>
          </p:cNvSpPr>
          <p:nvPr>
            <p:ph type="sldNum" sz="quarter" idx="12"/>
          </p:nvPr>
        </p:nvSpPr>
        <p:spPr/>
        <p:txBody>
          <a:bodyPr/>
          <a:lstStyle/>
          <a:p>
            <a:pPr algn="r"/>
            <a:fld id="{F3477EC8-074D-41C4-94AE-E9EA7CEEA348}" type="slidenum">
              <a:rPr lang="en-US" smtClean="0"/>
              <a:pPr algn="r"/>
              <a:t>12</a:t>
            </a:fld>
            <a:endParaRPr lang="en-US" dirty="0"/>
          </a:p>
        </p:txBody>
      </p:sp>
    </p:spTree>
    <p:extLst>
      <p:ext uri="{BB962C8B-B14F-4D97-AF65-F5344CB8AC3E}">
        <p14:creationId xmlns:p14="http://schemas.microsoft.com/office/powerpoint/2010/main" val="702231943"/>
      </p:ext>
    </p:extLst>
  </p:cSld>
  <p:clrMapOvr>
    <a:masterClrMapping/>
  </p:clrMapOvr>
  <mc:AlternateContent xmlns:mc="http://schemas.openxmlformats.org/markup-compatibility/2006" xmlns:p14="http://schemas.microsoft.com/office/powerpoint/2010/main">
    <mc:Choice Requires="p14">
      <p:transition spd="slow" p14:dur="2000" advTm="34016"/>
    </mc:Choice>
    <mc:Fallback xmlns="">
      <p:transition spd="slow" advTm="34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Monitoring Progress</a:t>
            </a:r>
          </a:p>
        </p:txBody>
      </p:sp>
      <p:sp>
        <p:nvSpPr>
          <p:cNvPr id="4" name="Slide Number Placeholder 3"/>
          <p:cNvSpPr>
            <a:spLocks noGrp="1"/>
          </p:cNvSpPr>
          <p:nvPr>
            <p:ph type="sldNum" sz="quarter" idx="12"/>
          </p:nvPr>
        </p:nvSpPr>
        <p:spPr/>
        <p:txBody>
          <a:bodyPr/>
          <a:lstStyle/>
          <a:p>
            <a:fld id="{A1A8B8B9-B651-4439-A868-E8F04EF81465}" type="slidenum">
              <a:rPr lang="en-US" smtClean="0"/>
              <a:pPr/>
              <a:t>13</a:t>
            </a:fld>
            <a:endParaRPr lang="en-US" dirty="0"/>
          </a:p>
        </p:txBody>
      </p:sp>
      <p:pic>
        <p:nvPicPr>
          <p:cNvPr id="5" name="Audio 4">
            <a:hlinkClick r:id="" action="ppaction://media"/>
            <a:extLst>
              <a:ext uri="{FF2B5EF4-FFF2-40B4-BE49-F238E27FC236}">
                <a16:creationId xmlns:a16="http://schemas.microsoft.com/office/drawing/2014/main" id="{61AB2ED3-3D35-4157-A090-1E4C77DE95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41267492"/>
      </p:ext>
    </p:extLst>
  </p:cSld>
  <p:clrMapOvr>
    <a:masterClrMapping/>
  </p:clrMapOvr>
  <mc:AlternateContent xmlns:mc="http://schemas.openxmlformats.org/markup-compatibility/2006" xmlns:p14="http://schemas.microsoft.com/office/powerpoint/2010/main">
    <mc:Choice Requires="p14">
      <p:transition spd="slow" p14:dur="2000" advTm="4912"/>
    </mc:Choice>
    <mc:Fallback xmlns="">
      <p:transition spd="slow" advTm="4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AA6EE-1F07-4642-B2E1-2F19FADC85C8}"/>
              </a:ext>
            </a:extLst>
          </p:cNvPr>
          <p:cNvSpPr>
            <a:spLocks noGrp="1"/>
          </p:cNvSpPr>
          <p:nvPr>
            <p:ph type="title"/>
          </p:nvPr>
        </p:nvSpPr>
        <p:spPr/>
        <p:txBody>
          <a:bodyPr>
            <a:normAutofit/>
          </a:bodyPr>
          <a:lstStyle/>
          <a:p>
            <a:r>
              <a:rPr lang="en-US" sz="4000" dirty="0"/>
              <a:t>Evaluating Along the Way</a:t>
            </a:r>
          </a:p>
        </p:txBody>
      </p:sp>
      <p:sp>
        <p:nvSpPr>
          <p:cNvPr id="5" name="Content Placeholder 4">
            <a:extLst>
              <a:ext uri="{FF2B5EF4-FFF2-40B4-BE49-F238E27FC236}">
                <a16:creationId xmlns:a16="http://schemas.microsoft.com/office/drawing/2014/main" id="{03E89676-56F9-4725-B602-847ABEC4883A}"/>
              </a:ext>
            </a:extLst>
          </p:cNvPr>
          <p:cNvSpPr>
            <a:spLocks noGrp="1"/>
          </p:cNvSpPr>
          <p:nvPr>
            <p:ph sz="quarter" idx="10"/>
          </p:nvPr>
        </p:nvSpPr>
        <p:spPr/>
        <p:txBody>
          <a:bodyPr>
            <a:normAutofit/>
          </a:bodyPr>
          <a:lstStyle/>
          <a:p>
            <a:pPr marL="457200" lvl="1" indent="0">
              <a:buNone/>
            </a:pPr>
            <a:endParaRPr lang="en-US" sz="3200" dirty="0">
              <a:solidFill>
                <a:schemeClr val="tx1"/>
              </a:solidFill>
            </a:endParaRPr>
          </a:p>
          <a:p>
            <a:pPr marL="457200" lvl="1" indent="0">
              <a:buNone/>
            </a:pPr>
            <a:endParaRPr lang="en-US" sz="3200" dirty="0">
              <a:solidFill>
                <a:schemeClr val="tx1"/>
              </a:solidFill>
            </a:endParaRPr>
          </a:p>
        </p:txBody>
      </p:sp>
      <p:pic>
        <p:nvPicPr>
          <p:cNvPr id="4" name="Graphic 1" descr="Thumbs Up Sign">
            <a:extLst>
              <a:ext uri="{FF2B5EF4-FFF2-40B4-BE49-F238E27FC236}">
                <a16:creationId xmlns:a16="http://schemas.microsoft.com/office/drawing/2014/main" id="{557046D3-CC9A-4C91-9FAA-B189DC0D88A4}"/>
              </a:ext>
            </a:extLst>
          </p:cNvPr>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71728" y="2679192"/>
            <a:ext cx="2090928" cy="1795272"/>
          </a:xfrm>
          <a:prstGeom prst="rect">
            <a:avLst/>
          </a:prstGeom>
        </p:spPr>
      </p:pic>
      <p:pic>
        <p:nvPicPr>
          <p:cNvPr id="6" name="Graphic 2" descr="Arrow: Counterclockwise curve">
            <a:extLst>
              <a:ext uri="{FF2B5EF4-FFF2-40B4-BE49-F238E27FC236}">
                <a16:creationId xmlns:a16="http://schemas.microsoft.com/office/drawing/2014/main" id="{10B17BF2-CEF8-4721-BAA5-BD75F2CCD313}"/>
              </a:ext>
            </a:extLst>
          </p:cNvPr>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788664" y="2971800"/>
            <a:ext cx="1566672" cy="1502664"/>
          </a:xfrm>
          <a:prstGeom prst="rect">
            <a:avLst/>
          </a:prstGeom>
        </p:spPr>
      </p:pic>
      <p:pic>
        <p:nvPicPr>
          <p:cNvPr id="3" name="Picture 2">
            <a:extLst>
              <a:ext uri="{FF2B5EF4-FFF2-40B4-BE49-F238E27FC236}">
                <a16:creationId xmlns:a16="http://schemas.microsoft.com/office/drawing/2014/main" id="{C68A2200-91B4-45CC-B234-869A3980C99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176518" y="2679192"/>
            <a:ext cx="1914525" cy="1752600"/>
          </a:xfrm>
          <a:prstGeom prst="rect">
            <a:avLst/>
          </a:prstGeom>
        </p:spPr>
      </p:pic>
      <p:pic>
        <p:nvPicPr>
          <p:cNvPr id="12" name="Audio 11">
            <a:hlinkClick r:id="" action="ppaction://media"/>
            <a:extLst>
              <a:ext uri="{FF2B5EF4-FFF2-40B4-BE49-F238E27FC236}">
                <a16:creationId xmlns:a16="http://schemas.microsoft.com/office/drawing/2014/main" id="{99417FB4-844E-40E9-AD9B-7F6BC71344A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04238" y="6218238"/>
            <a:ext cx="487362" cy="487362"/>
          </a:xfrm>
          <a:prstGeom prst="rect">
            <a:avLst/>
          </a:prstGeom>
        </p:spPr>
      </p:pic>
      <p:sp>
        <p:nvSpPr>
          <p:cNvPr id="7" name="Slide Number Placeholder 6">
            <a:extLst>
              <a:ext uri="{FF2B5EF4-FFF2-40B4-BE49-F238E27FC236}">
                <a16:creationId xmlns:a16="http://schemas.microsoft.com/office/drawing/2014/main" id="{C3E2410B-FACC-461A-9E77-76F2008D7DED}"/>
              </a:ext>
            </a:extLst>
          </p:cNvPr>
          <p:cNvSpPr>
            <a:spLocks noGrp="1"/>
          </p:cNvSpPr>
          <p:nvPr>
            <p:ph type="sldNum" sz="quarter" idx="11"/>
          </p:nvPr>
        </p:nvSpPr>
        <p:spPr/>
        <p:txBody>
          <a:bodyPr/>
          <a:lstStyle/>
          <a:p>
            <a:pPr algn="r"/>
            <a:fld id="{F3477EC8-074D-41C4-94AE-E9EA7CEEA348}" type="slidenum">
              <a:rPr lang="en-US" smtClean="0"/>
              <a:pPr algn="r"/>
              <a:t>14</a:t>
            </a:fld>
            <a:endParaRPr lang="en-US" dirty="0"/>
          </a:p>
        </p:txBody>
      </p:sp>
    </p:spTree>
    <p:custDataLst>
      <p:tags r:id="rId1"/>
    </p:custDataLst>
    <p:extLst>
      <p:ext uri="{BB962C8B-B14F-4D97-AF65-F5344CB8AC3E}">
        <p14:creationId xmlns:p14="http://schemas.microsoft.com/office/powerpoint/2010/main" val="3277595624"/>
      </p:ext>
    </p:extLst>
  </p:cSld>
  <p:clrMapOvr>
    <a:masterClrMapping/>
  </p:clrMapOvr>
  <mc:AlternateContent xmlns:mc="http://schemas.openxmlformats.org/markup-compatibility/2006" xmlns:p14="http://schemas.microsoft.com/office/powerpoint/2010/main">
    <mc:Choice Requires="p14">
      <p:transition spd="slow" p14:dur="2000" advTm="105574"/>
    </mc:Choice>
    <mc:Fallback xmlns="">
      <p:transition spd="slow" advTm="105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7C691-7A6D-4430-9F37-8D9C52C2F95F}"/>
              </a:ext>
            </a:extLst>
          </p:cNvPr>
          <p:cNvSpPr>
            <a:spLocks noGrp="1"/>
          </p:cNvSpPr>
          <p:nvPr>
            <p:ph type="title"/>
          </p:nvPr>
        </p:nvSpPr>
        <p:spPr/>
        <p:txBody>
          <a:bodyPr/>
          <a:lstStyle/>
          <a:p>
            <a:r>
              <a:rPr lang="en-US" dirty="0"/>
              <a:t>Next Steps</a:t>
            </a:r>
          </a:p>
        </p:txBody>
      </p:sp>
      <p:sp>
        <p:nvSpPr>
          <p:cNvPr id="4" name="Slide Number Placeholder 3">
            <a:extLst>
              <a:ext uri="{FF2B5EF4-FFF2-40B4-BE49-F238E27FC236}">
                <a16:creationId xmlns:a16="http://schemas.microsoft.com/office/drawing/2014/main" id="{69301548-FC03-42EF-9C47-0D0F7F4659DC}"/>
              </a:ext>
            </a:extLst>
          </p:cNvPr>
          <p:cNvSpPr>
            <a:spLocks noGrp="1"/>
          </p:cNvSpPr>
          <p:nvPr>
            <p:ph type="sldNum" sz="quarter" idx="12"/>
          </p:nvPr>
        </p:nvSpPr>
        <p:spPr/>
        <p:txBody>
          <a:bodyPr/>
          <a:lstStyle/>
          <a:p>
            <a:fld id="{A1A8B8B9-B651-4439-A868-E8F04EF81465}" type="slidenum">
              <a:rPr lang="en-US" smtClean="0"/>
              <a:pPr/>
              <a:t>15</a:t>
            </a:fld>
            <a:endParaRPr lang="en-US" dirty="0"/>
          </a:p>
        </p:txBody>
      </p:sp>
      <p:pic>
        <p:nvPicPr>
          <p:cNvPr id="3" name="Audio 2">
            <a:hlinkClick r:id="" action="ppaction://media"/>
            <a:extLst>
              <a:ext uri="{FF2B5EF4-FFF2-40B4-BE49-F238E27FC236}">
                <a16:creationId xmlns:a16="http://schemas.microsoft.com/office/drawing/2014/main" id="{C99087CE-F75E-403B-8898-B9A47DA30C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37101693"/>
      </p:ext>
    </p:extLst>
  </p:cSld>
  <p:clrMapOvr>
    <a:masterClrMapping/>
  </p:clrMapOvr>
  <mc:AlternateContent xmlns:mc="http://schemas.openxmlformats.org/markup-compatibility/2006" xmlns:p14="http://schemas.microsoft.com/office/powerpoint/2010/main">
    <mc:Choice Requires="p14">
      <p:transition spd="slow" p14:dur="2000" advTm="3506"/>
    </mc:Choice>
    <mc:Fallback xmlns="">
      <p:transition spd="slow" advTm="3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AB611F-B15C-468E-9A1A-E09C429F21F1}"/>
              </a:ext>
            </a:extLst>
          </p:cNvPr>
          <p:cNvSpPr>
            <a:spLocks noGrp="1"/>
          </p:cNvSpPr>
          <p:nvPr>
            <p:ph type="body" sz="quarter" idx="13"/>
          </p:nvPr>
        </p:nvSpPr>
        <p:spPr/>
        <p:txBody>
          <a:bodyPr/>
          <a:lstStyle/>
          <a:p>
            <a:endParaRPr lang="en-US" dirty="0"/>
          </a:p>
        </p:txBody>
      </p:sp>
      <p:sp>
        <p:nvSpPr>
          <p:cNvPr id="3" name="Title 2">
            <a:extLst>
              <a:ext uri="{FF2B5EF4-FFF2-40B4-BE49-F238E27FC236}">
                <a16:creationId xmlns:a16="http://schemas.microsoft.com/office/drawing/2014/main" id="{7257D354-852A-4057-A645-2F25809CB8E4}"/>
              </a:ext>
            </a:extLst>
          </p:cNvPr>
          <p:cNvSpPr>
            <a:spLocks noGrp="1"/>
          </p:cNvSpPr>
          <p:nvPr>
            <p:ph type="title"/>
          </p:nvPr>
        </p:nvSpPr>
        <p:spPr/>
        <p:txBody>
          <a:bodyPr>
            <a:normAutofit/>
          </a:bodyPr>
          <a:lstStyle/>
          <a:p>
            <a:pPr algn="ctr"/>
            <a:r>
              <a:rPr lang="en-US" sz="3600" dirty="0"/>
              <a:t>So… now what?</a:t>
            </a:r>
          </a:p>
        </p:txBody>
      </p:sp>
      <p:pic>
        <p:nvPicPr>
          <p:cNvPr id="6" name="Content Placeholder 5" descr="Users">
            <a:extLst>
              <a:ext uri="{FF2B5EF4-FFF2-40B4-BE49-F238E27FC236}">
                <a16:creationId xmlns:a16="http://schemas.microsoft.com/office/drawing/2014/main" id="{4BBFB638-3E6F-41D5-89C8-09F0F15FE62E}"/>
              </a:ext>
            </a:extLst>
          </p:cNvPr>
          <p:cNvPicPr>
            <a:picLocks noGrp="1" noChangeAspect="1"/>
          </p:cNvPicPr>
          <p:nvPr>
            <p:ph sz="half" idx="1"/>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14700" y="2743200"/>
            <a:ext cx="2514600" cy="2514600"/>
          </a:xfrm>
        </p:spPr>
      </p:pic>
      <p:pic>
        <p:nvPicPr>
          <p:cNvPr id="5" name="Audio 4">
            <a:hlinkClick r:id="" action="ppaction://media"/>
            <a:extLst>
              <a:ext uri="{FF2B5EF4-FFF2-40B4-BE49-F238E27FC236}">
                <a16:creationId xmlns:a16="http://schemas.microsoft.com/office/drawing/2014/main" id="{C7EAF35F-408D-4331-817A-D71AE2542F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93893030"/>
      </p:ext>
    </p:extLst>
  </p:cSld>
  <p:clrMapOvr>
    <a:masterClrMapping/>
  </p:clrMapOvr>
  <mc:AlternateContent xmlns:mc="http://schemas.openxmlformats.org/markup-compatibility/2006" xmlns:p14="http://schemas.microsoft.com/office/powerpoint/2010/main">
    <mc:Choice Requires="p14">
      <p:transition spd="slow" p14:dur="2000" advTm="22552"/>
    </mc:Choice>
    <mc:Fallback xmlns="">
      <p:transition spd="slow" advTm="22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a:t>Center on Great Teachers and Leaders. (2014). </a:t>
            </a:r>
            <a:r>
              <a:rPr lang="en-US" i="1" dirty="0"/>
              <a:t>Talent development framework for 21st century educators: Moving toward state policy alignment and coherence. </a:t>
            </a:r>
            <a:r>
              <a:rPr lang="en-US" dirty="0"/>
              <a:t>Washington, DC: American Institutes for Research. Retrieved from </a:t>
            </a:r>
            <a:r>
              <a:rPr lang="en-US" dirty="0">
                <a:hlinkClick r:id="rId5"/>
              </a:rPr>
              <a:t>https://gtlcenter.org/sites/default/files/14-2591_GTL_Talent_Dev_Framework-ed_110714.pdf</a:t>
            </a:r>
            <a:r>
              <a:rPr lang="en-US" dirty="0"/>
              <a:t> </a:t>
            </a:r>
          </a:p>
          <a:p>
            <a:r>
              <a:rPr lang="en-US" dirty="0"/>
              <a:t>Council of the Chief State School Officers. (2018). </a:t>
            </a:r>
            <a:r>
              <a:rPr lang="en-US" i="1" dirty="0"/>
              <a:t>Grow Your Own state planning template.</a:t>
            </a:r>
            <a:r>
              <a:rPr lang="en-US" dirty="0"/>
              <a:t> (Unpublished working document). Washington, DC: Author.</a:t>
            </a:r>
          </a:p>
          <a:p>
            <a:r>
              <a:rPr lang="en-US" dirty="0"/>
              <a:t>Texas Comprehensive Center. (2018). </a:t>
            </a:r>
            <a:r>
              <a:rPr lang="en-US" i="1" dirty="0"/>
              <a:t>Grow Your Own teachers initiatives logic model. </a:t>
            </a:r>
            <a:r>
              <a:rPr lang="en-US" dirty="0"/>
              <a:t>(Unpublished working document). Austin, TX: American Institutes for Research.</a:t>
            </a:r>
          </a:p>
          <a:p>
            <a:endParaRPr lang="en-US" dirty="0"/>
          </a:p>
          <a:p>
            <a:endParaRPr lang="en-US" dirty="0"/>
          </a:p>
        </p:txBody>
      </p:sp>
      <p:sp>
        <p:nvSpPr>
          <p:cNvPr id="10243" name="Title 6"/>
          <p:cNvSpPr>
            <a:spLocks noGrp="1"/>
          </p:cNvSpPr>
          <p:nvPr>
            <p:ph type="title"/>
          </p:nvPr>
        </p:nvSpPr>
        <p:spPr/>
        <p:txBody>
          <a:bodyPr/>
          <a:lstStyle/>
          <a:p>
            <a:r>
              <a:rPr lang="en-US" dirty="0"/>
              <a:t>References</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17</a:t>
            </a:fld>
            <a:endParaRPr lang="en-US" dirty="0"/>
          </a:p>
        </p:txBody>
      </p:sp>
      <p:pic>
        <p:nvPicPr>
          <p:cNvPr id="4" name="Audio 3">
            <a:hlinkClick r:id="" action="ppaction://media"/>
            <a:extLst>
              <a:ext uri="{FF2B5EF4-FFF2-40B4-BE49-F238E27FC236}">
                <a16:creationId xmlns:a16="http://schemas.microsoft.com/office/drawing/2014/main" id="{36679B9A-8C2B-4F23-A461-1BBF9FBE5C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9294951"/>
      </p:ext>
    </p:extLst>
  </p:cSld>
  <p:clrMapOvr>
    <a:masterClrMapping/>
  </p:clrMapOvr>
  <mc:AlternateContent xmlns:mc="http://schemas.openxmlformats.org/markup-compatibility/2006" xmlns:p14="http://schemas.microsoft.com/office/powerpoint/2010/main">
    <mc:Choice Requires="p14">
      <p:transition spd="slow" p14:dur="2000" advTm="15682"/>
    </mc:Choice>
    <mc:Fallback xmlns="">
      <p:transition spd="slow" advTm="15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dirty="0"/>
              <a:t>Elizabeth Nelson</a:t>
            </a:r>
          </a:p>
          <a:p>
            <a:pPr lvl="0"/>
            <a:r>
              <a:rPr lang="en-US" dirty="0"/>
              <a:t>512-391-6547</a:t>
            </a:r>
          </a:p>
          <a:p>
            <a:pPr lvl="0"/>
            <a:r>
              <a:rPr lang="en-US" dirty="0"/>
              <a:t>enelson@air.org</a:t>
            </a:r>
          </a:p>
          <a:p>
            <a:pPr lvl="0"/>
            <a:endParaRPr lang="en-US" dirty="0"/>
          </a:p>
          <a:p>
            <a:pPr lvl="0"/>
            <a:r>
              <a:rPr lang="en-US" dirty="0"/>
              <a:t>1000 Thomas Jefferson Street NW</a:t>
            </a:r>
          </a:p>
          <a:p>
            <a:pPr lvl="0"/>
            <a:r>
              <a:rPr lang="en-US" dirty="0"/>
              <a:t>Washington, DC 20007</a:t>
            </a:r>
          </a:p>
          <a:p>
            <a:pPr lvl="0"/>
            <a:r>
              <a:rPr lang="en-US" dirty="0"/>
              <a:t>800-634-0503</a:t>
            </a:r>
          </a:p>
          <a:p>
            <a:pPr lvl="0"/>
            <a:r>
              <a:rPr lang="en-US" dirty="0"/>
              <a:t>www.ccrscenter.org | ccrscenter@air.org</a:t>
            </a:r>
          </a:p>
        </p:txBody>
      </p:sp>
      <p:sp>
        <p:nvSpPr>
          <p:cNvPr id="4" name="Slide Number Placeholder 3"/>
          <p:cNvSpPr>
            <a:spLocks noGrp="1"/>
          </p:cNvSpPr>
          <p:nvPr>
            <p:ph type="sldNum" sz="quarter" idx="11"/>
          </p:nvPr>
        </p:nvSpPr>
        <p:spPr/>
        <p:txBody>
          <a:bodyPr/>
          <a:lstStyle/>
          <a:p>
            <a:pPr algn="r"/>
            <a:fld id="{F3477EC8-074D-41C4-94AE-E9EA7CEEA348}" type="slidenum">
              <a:rPr lang="en-US" smtClean="0"/>
              <a:pPr algn="r"/>
              <a:t>18</a:t>
            </a:fld>
            <a:endParaRPr lang="en-US" dirty="0"/>
          </a:p>
        </p:txBody>
      </p:sp>
      <p:pic>
        <p:nvPicPr>
          <p:cNvPr id="5" name="Audio 4">
            <a:hlinkClick r:id="" action="ppaction://media"/>
            <a:extLst>
              <a:ext uri="{FF2B5EF4-FFF2-40B4-BE49-F238E27FC236}">
                <a16:creationId xmlns:a16="http://schemas.microsoft.com/office/drawing/2014/main" id="{2D5A7DF2-00F1-4242-9A41-4247F60A9B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29114646"/>
      </p:ext>
    </p:extLst>
  </p:cSld>
  <p:clrMapOvr>
    <a:masterClrMapping/>
  </p:clrMapOvr>
  <mc:AlternateContent xmlns:mc="http://schemas.openxmlformats.org/markup-compatibility/2006" xmlns:p14="http://schemas.microsoft.com/office/powerpoint/2010/main">
    <mc:Choice Requires="p14">
      <p:transition spd="slow" p14:dur="2000" advTm="5631"/>
    </mc:Choice>
    <mc:Fallback xmlns="">
      <p:transition spd="slow" advTm="5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BD72B2-D95C-42C1-B4D6-D8EE60665AC3}"/>
              </a:ext>
            </a:extLst>
          </p:cNvPr>
          <p:cNvSpPr>
            <a:spLocks noGrp="1"/>
          </p:cNvSpPr>
          <p:nvPr>
            <p:ph idx="1"/>
          </p:nvPr>
        </p:nvSpPr>
        <p:spPr>
          <a:xfrm>
            <a:off x="687526" y="2055813"/>
            <a:ext cx="8393721" cy="3852006"/>
          </a:xfrm>
        </p:spPr>
        <p:txBody>
          <a:bodyPr/>
          <a:lstStyle/>
          <a:p>
            <a:r>
              <a:rPr lang="en-US" sz="3200" dirty="0"/>
              <a:t>Review the importance of goals. </a:t>
            </a:r>
          </a:p>
          <a:p>
            <a:r>
              <a:rPr lang="en-US" sz="3200" dirty="0"/>
              <a:t>Assess your current Grow Your Own (GYO) goal(s).</a:t>
            </a:r>
          </a:p>
          <a:p>
            <a:r>
              <a:rPr lang="en-US" sz="3200" dirty="0"/>
              <a:t>Develop a common understanding of a strategic action plan and its key components.</a:t>
            </a:r>
          </a:p>
          <a:p>
            <a:r>
              <a:rPr lang="en-US" sz="3200" dirty="0"/>
              <a:t>Determine steps to monitor your progress toward your goals.</a:t>
            </a:r>
          </a:p>
          <a:p>
            <a:endParaRPr lang="en-US" dirty="0"/>
          </a:p>
        </p:txBody>
      </p:sp>
      <p:sp>
        <p:nvSpPr>
          <p:cNvPr id="3" name="Title 2">
            <a:extLst>
              <a:ext uri="{FF2B5EF4-FFF2-40B4-BE49-F238E27FC236}">
                <a16:creationId xmlns:a16="http://schemas.microsoft.com/office/drawing/2014/main" id="{117C2B8D-0DBC-43EC-BEFC-EDCBD2E97147}"/>
              </a:ext>
            </a:extLst>
          </p:cNvPr>
          <p:cNvSpPr>
            <a:spLocks noGrp="1"/>
          </p:cNvSpPr>
          <p:nvPr>
            <p:ph type="title"/>
          </p:nvPr>
        </p:nvSpPr>
        <p:spPr/>
        <p:txBody>
          <a:bodyPr>
            <a:normAutofit fontScale="90000"/>
          </a:bodyPr>
          <a:lstStyle/>
          <a:p>
            <a:r>
              <a:rPr lang="en-US" dirty="0"/>
              <a:t>Module 3: Developing a Grow Your Own Strategic Action Plan Objectives</a:t>
            </a:r>
          </a:p>
        </p:txBody>
      </p:sp>
      <p:sp>
        <p:nvSpPr>
          <p:cNvPr id="4" name="Slide Number Placeholder 3">
            <a:extLst>
              <a:ext uri="{FF2B5EF4-FFF2-40B4-BE49-F238E27FC236}">
                <a16:creationId xmlns:a16="http://schemas.microsoft.com/office/drawing/2014/main" id="{98E3ED90-42EF-4A1A-882A-F315D1149F3A}"/>
              </a:ext>
            </a:extLst>
          </p:cNvPr>
          <p:cNvSpPr>
            <a:spLocks noGrp="1"/>
          </p:cNvSpPr>
          <p:nvPr>
            <p:ph type="sldNum" sz="quarter" idx="10"/>
          </p:nvPr>
        </p:nvSpPr>
        <p:spPr/>
        <p:txBody>
          <a:bodyPr/>
          <a:lstStyle/>
          <a:p>
            <a:pPr algn="r"/>
            <a:fld id="{F3477EC8-074D-41C4-94AE-E9EA7CEEA348}" type="slidenum">
              <a:rPr lang="en-US" smtClean="0"/>
              <a:pPr algn="r"/>
              <a:t>2</a:t>
            </a:fld>
            <a:endParaRPr lang="en-US" dirty="0"/>
          </a:p>
        </p:txBody>
      </p:sp>
      <p:pic>
        <p:nvPicPr>
          <p:cNvPr id="7" name="Audio 6">
            <a:hlinkClick r:id="" action="ppaction://media"/>
            <a:extLst>
              <a:ext uri="{FF2B5EF4-FFF2-40B4-BE49-F238E27FC236}">
                <a16:creationId xmlns:a16="http://schemas.microsoft.com/office/drawing/2014/main" id="{372FF1E7-EBDF-4DBA-8FB9-1AD3C059CD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09219291"/>
      </p:ext>
    </p:extLst>
  </p:cSld>
  <p:clrMapOvr>
    <a:masterClrMapping/>
  </p:clrMapOvr>
  <mc:AlternateContent xmlns:mc="http://schemas.openxmlformats.org/markup-compatibility/2006" xmlns:p14="http://schemas.microsoft.com/office/powerpoint/2010/main">
    <mc:Choice Requires="p14">
      <p:transition spd="slow" p14:dur="2000" advTm="25530"/>
    </mc:Choice>
    <mc:Fallback xmlns="">
      <p:transition spd="slow" advTm="25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2914650"/>
            <a:ext cx="6775450" cy="1353111"/>
          </a:xfrm>
        </p:spPr>
        <p:txBody>
          <a:bodyPr/>
          <a:lstStyle/>
          <a:p>
            <a:r>
              <a:rPr lang="en-US" dirty="0"/>
              <a:t>Review of Educator Talent Goals</a:t>
            </a:r>
          </a:p>
        </p:txBody>
      </p:sp>
      <p:sp>
        <p:nvSpPr>
          <p:cNvPr id="4" name="Slide Number Placeholder 3"/>
          <p:cNvSpPr>
            <a:spLocks noGrp="1"/>
          </p:cNvSpPr>
          <p:nvPr>
            <p:ph type="sldNum" sz="quarter" idx="12"/>
          </p:nvPr>
        </p:nvSpPr>
        <p:spPr/>
        <p:txBody>
          <a:bodyPr/>
          <a:lstStyle/>
          <a:p>
            <a:fld id="{A1A8B8B9-B651-4439-A868-E8F04EF81465}" type="slidenum">
              <a:rPr lang="en-US" smtClean="0"/>
              <a:pPr/>
              <a:t>3</a:t>
            </a:fld>
            <a:endParaRPr lang="en-US" dirty="0"/>
          </a:p>
        </p:txBody>
      </p:sp>
      <p:pic>
        <p:nvPicPr>
          <p:cNvPr id="5" name="Audio 4">
            <a:hlinkClick r:id="" action="ppaction://media"/>
            <a:extLst>
              <a:ext uri="{FF2B5EF4-FFF2-40B4-BE49-F238E27FC236}">
                <a16:creationId xmlns:a16="http://schemas.microsoft.com/office/drawing/2014/main" id="{29514489-E6F0-4C1D-9B85-07D62C97E7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20162244"/>
      </p:ext>
    </p:extLst>
  </p:cSld>
  <p:clrMapOvr>
    <a:masterClrMapping/>
  </p:clrMapOvr>
  <mc:AlternateContent xmlns:mc="http://schemas.openxmlformats.org/markup-compatibility/2006" xmlns:p14="http://schemas.microsoft.com/office/powerpoint/2010/main">
    <mc:Choice Requires="p14">
      <p:transition spd="slow" p14:dur="2000" advTm="4729"/>
    </mc:Choice>
    <mc:Fallback xmlns="">
      <p:transition spd="slow" advTm="4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a:t>Talent Development Framework</a:t>
            </a:r>
          </a:p>
        </p:txBody>
      </p:sp>
      <p:sp>
        <p:nvSpPr>
          <p:cNvPr id="4" name="Slide Number Placeholder 3"/>
          <p:cNvSpPr>
            <a:spLocks noGrp="1"/>
          </p:cNvSpPr>
          <p:nvPr>
            <p:ph type="sldNum" sz="quarter" idx="10"/>
          </p:nvPr>
        </p:nvSpPr>
        <p:spPr/>
        <p:txBody>
          <a:bodyPr/>
          <a:lstStyle/>
          <a:p>
            <a:fld id="{F3477EC8-074D-41C4-94AE-E9EA7CEEA348}" type="slidenum">
              <a:rPr lang="en-US" smtClean="0"/>
              <a:pPr/>
              <a:t>4</a:t>
            </a:fld>
            <a:endParaRPr lang="en-US" dirty="0"/>
          </a:p>
        </p:txBody>
      </p:sp>
      <p:pic>
        <p:nvPicPr>
          <p:cNvPr id="2" name="Picture 1">
            <a:extLst>
              <a:ext uri="{FF2B5EF4-FFF2-40B4-BE49-F238E27FC236}">
                <a16:creationId xmlns:a16="http://schemas.microsoft.com/office/drawing/2014/main" id="{72554D6F-75FA-4F0F-8A87-AFC5D0B417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6201" y="1898753"/>
            <a:ext cx="5459304" cy="3867320"/>
          </a:xfrm>
          <a:prstGeom prst="rect">
            <a:avLst/>
          </a:prstGeom>
        </p:spPr>
      </p:pic>
      <p:sp>
        <p:nvSpPr>
          <p:cNvPr id="5" name="TextBox 4">
            <a:extLst>
              <a:ext uri="{FF2B5EF4-FFF2-40B4-BE49-F238E27FC236}">
                <a16:creationId xmlns:a16="http://schemas.microsoft.com/office/drawing/2014/main" id="{63B68ECD-3E82-4AE4-BADD-F886F990A342}"/>
              </a:ext>
            </a:extLst>
          </p:cNvPr>
          <p:cNvSpPr txBox="1"/>
          <p:nvPr/>
        </p:nvSpPr>
        <p:spPr>
          <a:xfrm>
            <a:off x="6958411" y="4243025"/>
            <a:ext cx="1796720" cy="1477328"/>
          </a:xfrm>
          <a:prstGeom prst="rect">
            <a:avLst/>
          </a:prstGeom>
          <a:noFill/>
        </p:spPr>
        <p:txBody>
          <a:bodyPr wrap="square" rtlCol="0">
            <a:spAutoFit/>
          </a:bodyPr>
          <a:lstStyle/>
          <a:p>
            <a:r>
              <a:rPr lang="en-US" sz="1000" dirty="0"/>
              <a:t>Source: The Center on Great Teachers and Leaders. (2014). </a:t>
            </a:r>
            <a:r>
              <a:rPr lang="en-US" sz="1000" i="1" dirty="0"/>
              <a:t>Talent development framework for 21st century educators: Moving toward state policy alignment and coherence. </a:t>
            </a:r>
            <a:r>
              <a:rPr lang="en-US" sz="1000" dirty="0"/>
              <a:t>Washington, DC: American Institutes for Research. </a:t>
            </a:r>
          </a:p>
        </p:txBody>
      </p:sp>
      <p:pic>
        <p:nvPicPr>
          <p:cNvPr id="7" name="Audio 6">
            <a:hlinkClick r:id="" action="ppaction://media"/>
            <a:extLst>
              <a:ext uri="{FF2B5EF4-FFF2-40B4-BE49-F238E27FC236}">
                <a16:creationId xmlns:a16="http://schemas.microsoft.com/office/drawing/2014/main" id="{3CF3F619-9587-4042-8901-AD7F82699D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31719534"/>
      </p:ext>
    </p:extLst>
  </p:cSld>
  <p:clrMapOvr>
    <a:masterClrMapping/>
  </p:clrMapOvr>
  <mc:AlternateContent xmlns:mc="http://schemas.openxmlformats.org/markup-compatibility/2006" xmlns:p14="http://schemas.microsoft.com/office/powerpoint/2010/main">
    <mc:Choice Requires="p14">
      <p:transition spd="slow" p14:dur="2000" advTm="45778"/>
    </mc:Choice>
    <mc:Fallback xmlns="">
      <p:transition spd="slow" advTm="45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2821211"/>
            <a:ext cx="8229600" cy="1446550"/>
          </a:xfrm>
        </p:spPr>
        <p:txBody>
          <a:bodyPr/>
          <a:lstStyle/>
          <a:p>
            <a:r>
              <a:rPr lang="en-US" dirty="0"/>
              <a:t>Assessing Your Educator Talent Goals</a:t>
            </a:r>
          </a:p>
        </p:txBody>
      </p:sp>
      <p:sp>
        <p:nvSpPr>
          <p:cNvPr id="4" name="Slide Number Placeholder 3"/>
          <p:cNvSpPr>
            <a:spLocks noGrp="1"/>
          </p:cNvSpPr>
          <p:nvPr>
            <p:ph type="sldNum" sz="quarter" idx="12"/>
          </p:nvPr>
        </p:nvSpPr>
        <p:spPr>
          <a:xfrm>
            <a:off x="8841692" y="6507316"/>
            <a:ext cx="70532" cy="153888"/>
          </a:xfrm>
        </p:spPr>
        <p:txBody>
          <a:bodyPr/>
          <a:lstStyle/>
          <a:p>
            <a:fld id="{A1A8B8B9-B651-4439-A868-E8F04EF81465}" type="slidenum">
              <a:rPr lang="en-US" smtClean="0"/>
              <a:pPr/>
              <a:t>5</a:t>
            </a:fld>
            <a:endParaRPr lang="en-US" dirty="0"/>
          </a:p>
        </p:txBody>
      </p:sp>
      <p:pic>
        <p:nvPicPr>
          <p:cNvPr id="3" name="Audio 2">
            <a:hlinkClick r:id="" action="ppaction://media"/>
            <a:extLst>
              <a:ext uri="{FF2B5EF4-FFF2-40B4-BE49-F238E27FC236}">
                <a16:creationId xmlns:a16="http://schemas.microsoft.com/office/drawing/2014/main" id="{9A4033AA-3061-46D7-BF78-3FF442AD66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56044149"/>
      </p:ext>
    </p:extLst>
  </p:cSld>
  <p:clrMapOvr>
    <a:masterClrMapping/>
  </p:clrMapOvr>
  <mc:AlternateContent xmlns:mc="http://schemas.openxmlformats.org/markup-compatibility/2006" xmlns:p14="http://schemas.microsoft.com/office/powerpoint/2010/main">
    <mc:Choice Requires="p14">
      <p:transition spd="slow" p14:dur="2000" advTm="11510"/>
    </mc:Choice>
    <mc:Fallback xmlns="">
      <p:transition spd="slow" advTm="11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sphalt Road Under Cloudy Sky">
            <a:extLst>
              <a:ext uri="{FF2B5EF4-FFF2-40B4-BE49-F238E27FC236}">
                <a16:creationId xmlns:a16="http://schemas.microsoft.com/office/drawing/2014/main" id="{76085424-494F-4662-A528-1F09884DAD0C}"/>
              </a:ext>
            </a:extLst>
          </p:cNvPr>
          <p:cNvPicPr>
            <a:picLocks noGrp="1" noChangeAspect="1" noChangeArrowheads="1"/>
          </p:cNvPicPr>
          <p:nvPr>
            <p:ph idx="1"/>
          </p:nvPr>
        </p:nvPicPr>
        <p:blipFill>
          <a:blip r:embed="rId5">
            <a:extLst>
              <a:ext uri="{28A0092B-C50C-407E-A947-70E740481C1C}">
                <a14:useLocalDpi xmlns:a14="http://schemas.microsoft.com/office/drawing/2010/main"/>
              </a:ext>
            </a:extLst>
          </a:blip>
          <a:stretch>
            <a:fillRect/>
          </a:stretch>
        </p:blipFill>
        <p:spPr bwMode="auto">
          <a:xfrm>
            <a:off x="3473859" y="2055813"/>
            <a:ext cx="5438366" cy="3732212"/>
          </a:xfrm>
          <a:prstGeom prst="rect">
            <a:avLst/>
          </a:prstGeom>
          <a:noFill/>
          <a:extLst>
            <a:ext uri="{909E8E84-426E-40DD-AFC4-6F175D3DCCD1}">
              <a14:hiddenFill xmlns:a14="http://schemas.microsoft.com/office/drawing/2010/main">
                <a:solidFill>
                  <a:srgbClr val="FFFFFF"/>
                </a:solidFill>
              </a14:hiddenFill>
            </a:ext>
          </a:extLst>
        </p:spPr>
      </p:pic>
      <p:sp>
        <p:nvSpPr>
          <p:cNvPr id="9219" name="Title 1"/>
          <p:cNvSpPr>
            <a:spLocks noGrp="1"/>
          </p:cNvSpPr>
          <p:nvPr>
            <p:ph type="title"/>
          </p:nvPr>
        </p:nvSpPr>
        <p:spPr/>
        <p:txBody>
          <a:bodyPr/>
          <a:lstStyle/>
          <a:p>
            <a:r>
              <a:rPr lang="en-US" dirty="0"/>
              <a:t>Goal and Condition</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6</a:t>
            </a:fld>
            <a:endParaRPr lang="en-US" dirty="0"/>
          </a:p>
        </p:txBody>
      </p:sp>
      <p:sp>
        <p:nvSpPr>
          <p:cNvPr id="2" name="TextBox 1">
            <a:extLst>
              <a:ext uri="{FF2B5EF4-FFF2-40B4-BE49-F238E27FC236}">
                <a16:creationId xmlns:a16="http://schemas.microsoft.com/office/drawing/2014/main" id="{B44B94BC-9257-4B90-ADB8-3CBA3908E3E6}"/>
              </a:ext>
            </a:extLst>
          </p:cNvPr>
          <p:cNvSpPr txBox="1"/>
          <p:nvPr/>
        </p:nvSpPr>
        <p:spPr>
          <a:xfrm>
            <a:off x="687388" y="2208438"/>
            <a:ext cx="2717964" cy="3046988"/>
          </a:xfrm>
          <a:prstGeom prst="rect">
            <a:avLst/>
          </a:prstGeom>
          <a:noFill/>
        </p:spPr>
        <p:txBody>
          <a:bodyPr wrap="square" rtlCol="0">
            <a:spAutoFit/>
          </a:bodyPr>
          <a:lstStyle/>
          <a:p>
            <a:pPr algn="ctr"/>
            <a:r>
              <a:rPr lang="en-US" dirty="0"/>
              <a:t>Where are you headed?</a:t>
            </a:r>
          </a:p>
          <a:p>
            <a:pPr algn="ctr"/>
            <a:r>
              <a:rPr lang="en-US" i="1" dirty="0"/>
              <a:t>Goal </a:t>
            </a:r>
          </a:p>
          <a:p>
            <a:pPr algn="ctr"/>
            <a:endParaRPr lang="en-US" i="1" dirty="0"/>
          </a:p>
          <a:p>
            <a:pPr algn="ctr"/>
            <a:endParaRPr lang="en-US" i="1" dirty="0"/>
          </a:p>
          <a:p>
            <a:pPr algn="ctr"/>
            <a:r>
              <a:rPr lang="en-US" dirty="0"/>
              <a:t>What is true when you get there?</a:t>
            </a:r>
          </a:p>
          <a:p>
            <a:pPr algn="ctr"/>
            <a:r>
              <a:rPr lang="en-US" i="1" dirty="0"/>
              <a:t>Condition</a:t>
            </a:r>
          </a:p>
        </p:txBody>
      </p:sp>
      <p:pic>
        <p:nvPicPr>
          <p:cNvPr id="5" name="Audio 4">
            <a:hlinkClick r:id="" action="ppaction://media"/>
            <a:extLst>
              <a:ext uri="{FF2B5EF4-FFF2-40B4-BE49-F238E27FC236}">
                <a16:creationId xmlns:a16="http://schemas.microsoft.com/office/drawing/2014/main" id="{A64F9952-1C12-4BD5-A475-CA9158B88F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41687101"/>
      </p:ext>
    </p:extLst>
  </p:cSld>
  <p:clrMapOvr>
    <a:masterClrMapping/>
  </p:clrMapOvr>
  <mc:AlternateContent xmlns:mc="http://schemas.openxmlformats.org/markup-compatibility/2006" xmlns:p14="http://schemas.microsoft.com/office/powerpoint/2010/main">
    <mc:Choice Requires="p14">
      <p:transition spd="slow" p14:dur="2000" advTm="109351"/>
    </mc:Choice>
    <mc:Fallback xmlns="">
      <p:transition spd="slow" advTm="109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AAECCF-D250-4F62-A11D-84F4DFC4FB2F}"/>
              </a:ext>
            </a:extLst>
          </p:cNvPr>
          <p:cNvSpPr>
            <a:spLocks noGrp="1"/>
          </p:cNvSpPr>
          <p:nvPr>
            <p:ph idx="1"/>
          </p:nvPr>
        </p:nvSpPr>
        <p:spPr/>
        <p:txBody>
          <a:bodyPr/>
          <a:lstStyle/>
          <a:p>
            <a:r>
              <a:rPr lang="en-US" sz="4000" b="1" dirty="0">
                <a:solidFill>
                  <a:srgbClr val="FF0000"/>
                </a:solidFill>
              </a:rPr>
              <a:t>S</a:t>
            </a:r>
          </a:p>
          <a:p>
            <a:r>
              <a:rPr lang="en-US" sz="4000" b="1" dirty="0">
                <a:solidFill>
                  <a:srgbClr val="FF0000"/>
                </a:solidFill>
              </a:rPr>
              <a:t>M</a:t>
            </a:r>
          </a:p>
          <a:p>
            <a:r>
              <a:rPr lang="en-US" sz="4000" b="1" dirty="0">
                <a:solidFill>
                  <a:srgbClr val="FF0000"/>
                </a:solidFill>
              </a:rPr>
              <a:t>A</a:t>
            </a:r>
          </a:p>
          <a:p>
            <a:r>
              <a:rPr lang="en-US" sz="4000" b="1" dirty="0">
                <a:solidFill>
                  <a:srgbClr val="FF0000"/>
                </a:solidFill>
              </a:rPr>
              <a:t>R</a:t>
            </a:r>
          </a:p>
          <a:p>
            <a:r>
              <a:rPr lang="en-US" sz="4000" b="1" dirty="0">
                <a:solidFill>
                  <a:srgbClr val="FF0000"/>
                </a:solidFill>
              </a:rPr>
              <a:t>T</a:t>
            </a:r>
          </a:p>
        </p:txBody>
      </p:sp>
      <p:sp>
        <p:nvSpPr>
          <p:cNvPr id="9219" name="Title 1"/>
          <p:cNvSpPr>
            <a:spLocks noGrp="1"/>
          </p:cNvSpPr>
          <p:nvPr>
            <p:ph type="title"/>
          </p:nvPr>
        </p:nvSpPr>
        <p:spPr/>
        <p:txBody>
          <a:bodyPr/>
          <a:lstStyle/>
          <a:p>
            <a:r>
              <a:rPr lang="en-US" dirty="0"/>
              <a:t>SMART Goal</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7</a:t>
            </a:fld>
            <a:endParaRPr lang="en-US" dirty="0"/>
          </a:p>
        </p:txBody>
      </p:sp>
      <p:sp>
        <p:nvSpPr>
          <p:cNvPr id="2" name="TextBox 1">
            <a:extLst>
              <a:ext uri="{FF2B5EF4-FFF2-40B4-BE49-F238E27FC236}">
                <a16:creationId xmlns:a16="http://schemas.microsoft.com/office/drawing/2014/main" id="{B44B94BC-9257-4B90-ADB8-3CBA3908E3E6}"/>
              </a:ext>
            </a:extLst>
          </p:cNvPr>
          <p:cNvSpPr txBox="1"/>
          <p:nvPr/>
        </p:nvSpPr>
        <p:spPr>
          <a:xfrm>
            <a:off x="4572000" y="2055813"/>
            <a:ext cx="2911366" cy="3477875"/>
          </a:xfrm>
          <a:prstGeom prst="rect">
            <a:avLst/>
          </a:prstGeom>
          <a:noFill/>
        </p:spPr>
        <p:txBody>
          <a:bodyPr wrap="square" rtlCol="0">
            <a:spAutoFit/>
          </a:bodyPr>
          <a:lstStyle/>
          <a:p>
            <a:r>
              <a:rPr lang="en-US" sz="2800" i="1" dirty="0"/>
              <a:t>Specific</a:t>
            </a:r>
          </a:p>
          <a:p>
            <a:endParaRPr lang="en-US" sz="1800" i="1" dirty="0"/>
          </a:p>
          <a:p>
            <a:r>
              <a:rPr lang="en-US" sz="2800" i="1" dirty="0"/>
              <a:t>Measurable</a:t>
            </a:r>
          </a:p>
          <a:p>
            <a:endParaRPr lang="en-US" sz="1800" i="1" dirty="0"/>
          </a:p>
          <a:p>
            <a:r>
              <a:rPr lang="en-US" sz="2800" i="1" dirty="0"/>
              <a:t>Actionable </a:t>
            </a:r>
          </a:p>
          <a:p>
            <a:endParaRPr lang="en-US" sz="1800" i="1" dirty="0"/>
          </a:p>
          <a:p>
            <a:r>
              <a:rPr lang="en-US" sz="2800" i="1" dirty="0"/>
              <a:t>Relevant</a:t>
            </a:r>
          </a:p>
          <a:p>
            <a:endParaRPr lang="en-US" sz="1800" i="1" dirty="0"/>
          </a:p>
          <a:p>
            <a:r>
              <a:rPr lang="en-US" sz="2800" i="1" dirty="0"/>
              <a:t>Time-bound </a:t>
            </a:r>
          </a:p>
        </p:txBody>
      </p:sp>
      <p:pic>
        <p:nvPicPr>
          <p:cNvPr id="6" name="Audio 5">
            <a:hlinkClick r:id="" action="ppaction://media"/>
            <a:extLst>
              <a:ext uri="{FF2B5EF4-FFF2-40B4-BE49-F238E27FC236}">
                <a16:creationId xmlns:a16="http://schemas.microsoft.com/office/drawing/2014/main" id="{18140EC9-532E-4911-B2FF-398264ABEB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52957428"/>
      </p:ext>
    </p:extLst>
  </p:cSld>
  <p:clrMapOvr>
    <a:masterClrMapping/>
  </p:clrMapOvr>
  <mc:AlternateContent xmlns:mc="http://schemas.openxmlformats.org/markup-compatibility/2006" xmlns:p14="http://schemas.microsoft.com/office/powerpoint/2010/main">
    <mc:Choice Requires="p14">
      <p:transition spd="slow" p14:dur="2000" advTm="65694"/>
    </mc:Choice>
    <mc:Fallback xmlns="">
      <p:transition spd="slow" advTm="65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Strategic Action Plan</a:t>
            </a:r>
          </a:p>
        </p:txBody>
      </p:sp>
      <p:sp>
        <p:nvSpPr>
          <p:cNvPr id="4" name="Slide Number Placeholder 3"/>
          <p:cNvSpPr>
            <a:spLocks noGrp="1"/>
          </p:cNvSpPr>
          <p:nvPr>
            <p:ph type="sldNum" sz="quarter" idx="12"/>
          </p:nvPr>
        </p:nvSpPr>
        <p:spPr/>
        <p:txBody>
          <a:bodyPr/>
          <a:lstStyle/>
          <a:p>
            <a:fld id="{A1A8B8B9-B651-4439-A868-E8F04EF81465}" type="slidenum">
              <a:rPr lang="en-US" smtClean="0"/>
              <a:pPr/>
              <a:t>8</a:t>
            </a:fld>
            <a:endParaRPr lang="en-US" dirty="0"/>
          </a:p>
        </p:txBody>
      </p:sp>
      <p:pic>
        <p:nvPicPr>
          <p:cNvPr id="6" name="Audio 5">
            <a:hlinkClick r:id="" action="ppaction://media"/>
            <a:extLst>
              <a:ext uri="{FF2B5EF4-FFF2-40B4-BE49-F238E27FC236}">
                <a16:creationId xmlns:a16="http://schemas.microsoft.com/office/drawing/2014/main" id="{3F523B86-70F0-4CFF-A0BF-5A6156A56E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52396357"/>
      </p:ext>
    </p:extLst>
  </p:cSld>
  <p:clrMapOvr>
    <a:masterClrMapping/>
  </p:clrMapOvr>
  <mc:AlternateContent xmlns:mc="http://schemas.openxmlformats.org/markup-compatibility/2006" xmlns:p14="http://schemas.microsoft.com/office/powerpoint/2010/main">
    <mc:Choice Requires="p14">
      <p:transition spd="slow" p14:dur="2000" advTm="5224"/>
    </mc:Choice>
    <mc:Fallback xmlns="">
      <p:transition spd="slow" advTm="5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AA6EE-1F07-4642-B2E1-2F19FADC85C8}"/>
              </a:ext>
            </a:extLst>
          </p:cNvPr>
          <p:cNvSpPr>
            <a:spLocks noGrp="1"/>
          </p:cNvSpPr>
          <p:nvPr>
            <p:ph type="title"/>
          </p:nvPr>
        </p:nvSpPr>
        <p:spPr>
          <a:xfrm>
            <a:off x="687388" y="318053"/>
            <a:ext cx="8224837" cy="917381"/>
          </a:xfrm>
        </p:spPr>
        <p:txBody>
          <a:bodyPr>
            <a:normAutofit/>
          </a:bodyPr>
          <a:lstStyle/>
          <a:p>
            <a:r>
              <a:rPr lang="en-US" sz="4000" dirty="0"/>
              <a:t>A rose by any other name… </a:t>
            </a:r>
          </a:p>
        </p:txBody>
      </p:sp>
      <p:sp>
        <p:nvSpPr>
          <p:cNvPr id="4" name="Content Placeholder 3">
            <a:extLst>
              <a:ext uri="{FF2B5EF4-FFF2-40B4-BE49-F238E27FC236}">
                <a16:creationId xmlns:a16="http://schemas.microsoft.com/office/drawing/2014/main" id="{4FA02D13-966D-4B9C-8112-9123EF1C6EFE}"/>
              </a:ext>
            </a:extLst>
          </p:cNvPr>
          <p:cNvSpPr>
            <a:spLocks noGrp="1"/>
          </p:cNvSpPr>
          <p:nvPr>
            <p:ph sz="quarter" idx="10"/>
          </p:nvPr>
        </p:nvSpPr>
        <p:spPr/>
        <p:txBody>
          <a:bodyPr/>
          <a:lstStyle/>
          <a:p>
            <a:pPr algn="ctr"/>
            <a:endParaRPr lang="en-US" dirty="0"/>
          </a:p>
          <a:p>
            <a:pPr algn="ctr"/>
            <a:endParaRPr lang="en-US" dirty="0"/>
          </a:p>
          <a:p>
            <a:pPr algn="ctr"/>
            <a:endParaRPr lang="en-US" dirty="0"/>
          </a:p>
          <a:p>
            <a:pPr algn="ctr"/>
            <a:endParaRPr lang="en-US" dirty="0"/>
          </a:p>
          <a:p>
            <a:pPr algn="ctr"/>
            <a:r>
              <a:rPr lang="en-US" sz="3600" dirty="0">
                <a:solidFill>
                  <a:schemeClr val="tx1"/>
                </a:solidFill>
              </a:rPr>
              <a:t>Strategic Action Plan</a:t>
            </a:r>
          </a:p>
        </p:txBody>
      </p:sp>
      <p:sp>
        <p:nvSpPr>
          <p:cNvPr id="6" name="Rectangle 5">
            <a:extLst>
              <a:ext uri="{FF2B5EF4-FFF2-40B4-BE49-F238E27FC236}">
                <a16:creationId xmlns:a16="http://schemas.microsoft.com/office/drawing/2014/main" id="{4AA1103C-87DD-42B3-B9FE-F87130E3DB94}"/>
              </a:ext>
            </a:extLst>
          </p:cNvPr>
          <p:cNvSpPr/>
          <p:nvPr/>
        </p:nvSpPr>
        <p:spPr>
          <a:xfrm rot="1161545">
            <a:off x="4242026" y="2205335"/>
            <a:ext cx="4416595"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solidFill>
                  <a:srgbClr val="73AF23"/>
                </a:solidFill>
                <a:effectLst/>
                <a:uLnTx/>
                <a:uFillTx/>
                <a:latin typeface="Arial" pitchFamily="34" charset="0"/>
                <a:ea typeface="ＭＳ Ｐゴシック"/>
              </a:rPr>
              <a:t>Logic Model </a:t>
            </a:r>
          </a:p>
        </p:txBody>
      </p:sp>
      <p:sp>
        <p:nvSpPr>
          <p:cNvPr id="8" name="Rectangle 7">
            <a:extLst>
              <a:ext uri="{FF2B5EF4-FFF2-40B4-BE49-F238E27FC236}">
                <a16:creationId xmlns:a16="http://schemas.microsoft.com/office/drawing/2014/main" id="{1209A37A-E668-4079-9106-0C92C2A92958}"/>
              </a:ext>
            </a:extLst>
          </p:cNvPr>
          <p:cNvSpPr/>
          <p:nvPr/>
        </p:nvSpPr>
        <p:spPr>
          <a:xfrm rot="20879610">
            <a:off x="646063" y="4874137"/>
            <a:ext cx="3475908" cy="1077218"/>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2700">
                  <a:solidFill>
                    <a:srgbClr val="326295">
                      <a:lumMod val="75000"/>
                    </a:srgbClr>
                  </a:solidFill>
                  <a:prstDash val="solid"/>
                </a:ln>
                <a:pattFill prst="dkUpDiag">
                  <a:fgClr>
                    <a:srgbClr val="326295"/>
                  </a:fgClr>
                  <a:bgClr>
                    <a:srgbClr val="326295">
                      <a:lumMod val="20000"/>
                      <a:lumOff val="80000"/>
                    </a:srgbClr>
                  </a:bgClr>
                </a:pattFill>
                <a:effectLst>
                  <a:outerShdw dist="38100" dir="2640000" algn="bl" rotWithShape="0">
                    <a:srgbClr val="326295">
                      <a:lumMod val="75000"/>
                    </a:srgbClr>
                  </a:outerShdw>
                </a:effectLst>
                <a:uLnTx/>
                <a:uFillTx/>
                <a:latin typeface="Arial" pitchFamily="34" charset="0"/>
                <a:ea typeface="ＭＳ Ｐゴシック"/>
              </a:rPr>
              <a:t>Theory of Action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2700">
                  <a:solidFill>
                    <a:srgbClr val="326295">
                      <a:lumMod val="75000"/>
                    </a:srgbClr>
                  </a:solidFill>
                  <a:prstDash val="solid"/>
                </a:ln>
                <a:pattFill prst="dkUpDiag">
                  <a:fgClr>
                    <a:srgbClr val="326295"/>
                  </a:fgClr>
                  <a:bgClr>
                    <a:srgbClr val="326295">
                      <a:lumMod val="20000"/>
                      <a:lumOff val="80000"/>
                    </a:srgbClr>
                  </a:bgClr>
                </a:pattFill>
                <a:effectLst>
                  <a:outerShdw dist="38100" dir="2640000" algn="bl" rotWithShape="0">
                    <a:srgbClr val="326295">
                      <a:lumMod val="75000"/>
                    </a:srgbClr>
                  </a:outerShdw>
                </a:effectLst>
                <a:uLnTx/>
                <a:uFillTx/>
                <a:latin typeface="Arial" pitchFamily="34" charset="0"/>
                <a:ea typeface="ＭＳ Ｐゴシック"/>
              </a:rPr>
              <a:t>(ToA)</a:t>
            </a:r>
          </a:p>
        </p:txBody>
      </p:sp>
      <p:sp>
        <p:nvSpPr>
          <p:cNvPr id="9" name="Rectangle 8">
            <a:extLst>
              <a:ext uri="{FF2B5EF4-FFF2-40B4-BE49-F238E27FC236}">
                <a16:creationId xmlns:a16="http://schemas.microsoft.com/office/drawing/2014/main" id="{75A407CD-9225-4EB1-9A43-663310CF8419}"/>
              </a:ext>
            </a:extLst>
          </p:cNvPr>
          <p:cNvSpPr/>
          <p:nvPr/>
        </p:nvSpPr>
        <p:spPr>
          <a:xfrm rot="1017275">
            <a:off x="3098295" y="3862666"/>
            <a:ext cx="4541628" cy="1323439"/>
          </a:xfrm>
          <a:prstGeom prst="rect">
            <a:avLst/>
          </a:prstGeom>
          <a:solidFill>
            <a:schemeClr val="accent1">
              <a:lumMod val="40000"/>
              <a:lumOff val="60000"/>
            </a:schemeClr>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2700" cmpd="sng">
                  <a:solidFill>
                    <a:srgbClr val="773C75"/>
                  </a:solidFill>
                  <a:prstDash val="solid"/>
                </a:ln>
                <a:gradFill>
                  <a:gsLst>
                    <a:gs pos="0">
                      <a:srgbClr val="773C75"/>
                    </a:gs>
                    <a:gs pos="4000">
                      <a:srgbClr val="773C75">
                        <a:lumMod val="60000"/>
                        <a:lumOff val="40000"/>
                      </a:srgbClr>
                    </a:gs>
                    <a:gs pos="87000">
                      <a:srgbClr val="773C75">
                        <a:lumMod val="20000"/>
                        <a:lumOff val="80000"/>
                      </a:srgbClr>
                    </a:gs>
                  </a:gsLst>
                  <a:lin ang="5400000"/>
                </a:gradFill>
                <a:effectLst/>
                <a:uLnTx/>
                <a:uFillTx/>
                <a:latin typeface="Arial" pitchFamily="34" charset="0"/>
                <a:ea typeface="ＭＳ Ｐゴシック"/>
              </a:rPr>
              <a:t>Theory of Change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2700" cmpd="sng">
                  <a:solidFill>
                    <a:srgbClr val="773C75"/>
                  </a:solidFill>
                  <a:prstDash val="solid"/>
                </a:ln>
                <a:gradFill>
                  <a:gsLst>
                    <a:gs pos="0">
                      <a:srgbClr val="773C75"/>
                    </a:gs>
                    <a:gs pos="4000">
                      <a:srgbClr val="773C75">
                        <a:lumMod val="60000"/>
                        <a:lumOff val="40000"/>
                      </a:srgbClr>
                    </a:gs>
                    <a:gs pos="87000">
                      <a:srgbClr val="773C75">
                        <a:lumMod val="20000"/>
                        <a:lumOff val="80000"/>
                      </a:srgbClr>
                    </a:gs>
                  </a:gsLst>
                  <a:lin ang="5400000"/>
                </a:gradFill>
                <a:effectLst/>
                <a:uLnTx/>
                <a:uFillTx/>
                <a:latin typeface="Arial" pitchFamily="34" charset="0"/>
                <a:ea typeface="ＭＳ Ｐゴシック"/>
              </a:rPr>
              <a:t>ToC</a:t>
            </a:r>
          </a:p>
        </p:txBody>
      </p:sp>
      <p:sp>
        <p:nvSpPr>
          <p:cNvPr id="10" name="Rectangle 9">
            <a:extLst>
              <a:ext uri="{FF2B5EF4-FFF2-40B4-BE49-F238E27FC236}">
                <a16:creationId xmlns:a16="http://schemas.microsoft.com/office/drawing/2014/main" id="{A01E53AF-77A9-4383-9315-F7BD73E7C0FE}"/>
              </a:ext>
            </a:extLst>
          </p:cNvPr>
          <p:cNvSpPr/>
          <p:nvPr/>
        </p:nvSpPr>
        <p:spPr>
          <a:xfrm>
            <a:off x="1246829" y="2195576"/>
            <a:ext cx="4801315" cy="1754326"/>
          </a:xfrm>
          <a:prstGeom prst="rect">
            <a:avLst/>
          </a:prstGeom>
          <a:solidFill>
            <a:schemeClr val="accent2"/>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6600">
                  <a:solidFill>
                    <a:srgbClr val="A74D15"/>
                  </a:solidFill>
                  <a:prstDash val="solid"/>
                </a:ln>
                <a:solidFill>
                  <a:srgbClr val="FFFFFF"/>
                </a:solidFill>
                <a:effectLst>
                  <a:outerShdw dist="38100" dir="2700000" algn="tl" rotWithShape="0">
                    <a:srgbClr val="A74D15"/>
                  </a:outerShdw>
                </a:effectLst>
                <a:uLnTx/>
                <a:uFillTx/>
                <a:latin typeface="Arial" pitchFamily="34" charset="0"/>
                <a:ea typeface="ＭＳ Ｐゴシック"/>
              </a:rPr>
              <a:t>High Level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6600">
                  <a:solidFill>
                    <a:srgbClr val="A74D15"/>
                  </a:solidFill>
                  <a:prstDash val="solid"/>
                </a:ln>
                <a:solidFill>
                  <a:srgbClr val="FFFFFF"/>
                </a:solidFill>
                <a:effectLst>
                  <a:outerShdw dist="38100" dir="2700000" algn="tl" rotWithShape="0">
                    <a:srgbClr val="A74D15"/>
                  </a:outerShdw>
                </a:effectLst>
                <a:uLnTx/>
                <a:uFillTx/>
                <a:latin typeface="Arial" pitchFamily="34" charset="0"/>
                <a:ea typeface="ＭＳ Ｐゴシック"/>
              </a:rPr>
              <a:t>Strategic Plan</a:t>
            </a:r>
          </a:p>
        </p:txBody>
      </p:sp>
      <p:graphicFrame>
        <p:nvGraphicFramePr>
          <p:cNvPr id="12" name="Diagram 11">
            <a:extLst>
              <a:ext uri="{FF2B5EF4-FFF2-40B4-BE49-F238E27FC236}">
                <a16:creationId xmlns:a16="http://schemas.microsoft.com/office/drawing/2014/main" id="{B011386A-C2B7-4DD4-A984-957953DD1B67}"/>
              </a:ext>
            </a:extLst>
          </p:cNvPr>
          <p:cNvGraphicFramePr/>
          <p:nvPr>
            <p:extLst/>
          </p:nvPr>
        </p:nvGraphicFramePr>
        <p:xfrm>
          <a:off x="544285" y="1396999"/>
          <a:ext cx="8055429" cy="474254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Audio 6">
            <a:hlinkClick r:id="" action="ppaction://media"/>
            <a:extLst>
              <a:ext uri="{FF2B5EF4-FFF2-40B4-BE49-F238E27FC236}">
                <a16:creationId xmlns:a16="http://schemas.microsoft.com/office/drawing/2014/main" id="{6153DBA4-69C4-4BF0-BCBA-DDEA851851F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04238" y="6218238"/>
            <a:ext cx="487362" cy="487362"/>
          </a:xfrm>
          <a:prstGeom prst="rect">
            <a:avLst/>
          </a:prstGeom>
        </p:spPr>
      </p:pic>
      <p:sp>
        <p:nvSpPr>
          <p:cNvPr id="3" name="Slide Number Placeholder 2">
            <a:extLst>
              <a:ext uri="{FF2B5EF4-FFF2-40B4-BE49-F238E27FC236}">
                <a16:creationId xmlns:a16="http://schemas.microsoft.com/office/drawing/2014/main" id="{1044A550-2BAB-4107-ABD5-AC33764AC049}"/>
              </a:ext>
            </a:extLst>
          </p:cNvPr>
          <p:cNvSpPr>
            <a:spLocks noGrp="1"/>
          </p:cNvSpPr>
          <p:nvPr>
            <p:ph type="sldNum" sz="quarter" idx="11"/>
          </p:nvPr>
        </p:nvSpPr>
        <p:spPr/>
        <p:txBody>
          <a:bodyPr/>
          <a:lstStyle/>
          <a:p>
            <a:pPr algn="r"/>
            <a:fld id="{F3477EC8-074D-41C4-94AE-E9EA7CEEA348}" type="slidenum">
              <a:rPr lang="en-US" smtClean="0"/>
              <a:pPr algn="r"/>
              <a:t>9</a:t>
            </a:fld>
            <a:endParaRPr lang="en-US" dirty="0"/>
          </a:p>
        </p:txBody>
      </p:sp>
    </p:spTree>
    <p:custDataLst>
      <p:tags r:id="rId1"/>
    </p:custDataLst>
    <p:extLst>
      <p:ext uri="{BB962C8B-B14F-4D97-AF65-F5344CB8AC3E}">
        <p14:creationId xmlns:p14="http://schemas.microsoft.com/office/powerpoint/2010/main" val="724640230"/>
      </p:ext>
    </p:extLst>
  </p:cSld>
  <p:clrMapOvr>
    <a:masterClrMapping/>
  </p:clrMapOvr>
  <mc:AlternateContent xmlns:mc="http://schemas.openxmlformats.org/markup-compatibility/2006" xmlns:p14="http://schemas.microsoft.com/office/powerpoint/2010/main">
    <mc:Choice Requires="p14">
      <p:transition spd="slow" p14:dur="2000" advTm="48155"/>
    </mc:Choice>
    <mc:Fallback xmlns="">
      <p:transition spd="slow" advTm="48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bldLst>
      <p:bldP spid="6" grpId="0"/>
      <p:bldP spid="8" grpId="0"/>
      <p:bldP spid="9" grpId="0" animBg="1"/>
      <p:bldP spid="10" grpId="0" animBg="1"/>
      <p:bldGraphic spid="12"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9|1.5|2|1.5|2.6"/>
</p:tagLst>
</file>

<file path=ppt/tags/tag2.xml><?xml version="1.0" encoding="utf-8"?>
<p:tagLst xmlns:a="http://schemas.openxmlformats.org/drawingml/2006/main" xmlns:r="http://schemas.openxmlformats.org/officeDocument/2006/relationships" xmlns:p="http://schemas.openxmlformats.org/presentationml/2006/main">
  <p:tag name="TIMING" val="|53.7|14.7|12"/>
</p:tagLst>
</file>

<file path=ppt/theme/theme1.xml><?xml version="1.0" encoding="utf-8"?>
<a:theme xmlns:a="http://schemas.openxmlformats.org/drawingml/2006/main" name="CCRS_PowerPoint_Template_01-24-13">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_PowerPoint_Template_06-20-13.potx" id="{14394D37-CF5D-4FA7-96D7-E5FCB0636988}" vid="{540D73EB-F717-4B0D-9CB9-BD10A04BBB5E}"/>
    </a:ext>
  </a:extLst>
</a:theme>
</file>

<file path=ppt/theme/theme2.xml><?xml version="1.0" encoding="utf-8"?>
<a:theme xmlns:a="http://schemas.openxmlformats.org/drawingml/2006/main" name="Divider Master">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_PowerPoint_Template_06-20-13.potx" id="{14394D37-CF5D-4FA7-96D7-E5FCB0636988}" vid="{4FAD1F7E-F354-4FE7-8E9B-F0CD95C5C069}"/>
    </a:ext>
  </a:extLst>
</a:theme>
</file>

<file path=ppt/theme/theme3.xml><?xml version="1.0" encoding="utf-8"?>
<a:theme xmlns:a="http://schemas.openxmlformats.org/drawingml/2006/main" name="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Basic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_PowerPoint_Template_06-20-13.potx" id="{14394D37-CF5D-4FA7-96D7-E5FCB0636988}" vid="{BEE76248-745E-4805-ACF6-1075848C979E}"/>
    </a:ext>
  </a:extLst>
</a:theme>
</file>

<file path=ppt/theme/theme4.xml><?xml version="1.0" encoding="utf-8"?>
<a:theme xmlns:a="http://schemas.openxmlformats.org/drawingml/2006/main" name="Contact">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_PowerPoint_Template_06-20-13.potx" id="{14394D37-CF5D-4FA7-96D7-E5FCB0636988}" vid="{FF8BE3D1-68A4-4DF7-AD1F-BCD123A6ED5B}"/>
    </a:ext>
  </a:extLst>
</a:theme>
</file>

<file path=ppt/theme/theme5.xml><?xml version="1.0" encoding="utf-8"?>
<a:theme xmlns:a="http://schemas.openxmlformats.org/drawingml/2006/main" name="1_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Basic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_PowerPoint_Template_06-20-13.potx" id="{14394D37-CF5D-4FA7-96D7-E5FCB0636988}" vid="{BEE76248-745E-4805-ACF6-1075848C979E}"/>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TaxCatchAll xmlns="3c8d6406-deae-4a0d-a95e-fe53ed4a1ace"/>
    <Category xmlns="329ba702-bab8-4558-9309-93547c354096">EDu</Category>
    <Description0 xmlns="329ba702-bab8-4558-9309-93547c354096">CCRS</Description0>
    <TaxKeywordTaxHTField xmlns="3c8d6406-deae-4a0d-a95e-fe53ed4a1ace">
      <Terms xmlns="http://schemas.microsoft.com/office/infopath/2007/PartnerControls"/>
    </TaxKeywordTaxHTFiel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B6E30C510835B4C83D435D013172EDA" ma:contentTypeVersion="12" ma:contentTypeDescription="Create a new document." ma:contentTypeScope="" ma:versionID="581137b6ecc7c138b5510a4a4c4c97d4">
  <xsd:schema xmlns:xsd="http://www.w3.org/2001/XMLSchema" xmlns:xs="http://www.w3.org/2001/XMLSchema" xmlns:p="http://schemas.microsoft.com/office/2006/metadata/properties" xmlns:ns2="329ba702-bab8-4558-9309-93547c354096" xmlns:ns3="3c8d6406-deae-4a0d-a95e-fe53ed4a1ace" targetNamespace="http://schemas.microsoft.com/office/2006/metadata/properties" ma:root="true" ma:fieldsID="97f890579a9f80f22a3d7676ce3bc100" ns2:_="" ns3:_="">
    <xsd:import namespace="329ba702-bab8-4558-9309-93547c354096"/>
    <xsd:import namespace="3c8d6406-deae-4a0d-a95e-fe53ed4a1ace"/>
    <xsd:element name="properties">
      <xsd:complexType>
        <xsd:sequence>
          <xsd:element name="documentManagement">
            <xsd:complexType>
              <xsd:all>
                <xsd:element ref="ns2:Description0" minOccurs="0"/>
                <xsd:element ref="ns2:Category" minOccurs="0"/>
                <xsd:element ref="ns3:TaxKeywordTaxHTField" minOccurs="0"/>
                <xsd:element ref="ns3:TaxCatchAll"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9ba702-bab8-4558-9309-93547c354096" elementFormDefault="qualified">
    <xsd:import namespace="http://schemas.microsoft.com/office/2006/documentManagement/types"/>
    <xsd:import namespace="http://schemas.microsoft.com/office/infopath/2007/PartnerControls"/>
    <xsd:element name="Description0" ma:index="4" nillable="true" ma:displayName="Description" ma:internalName="Description0" ma:readOnly="false">
      <xsd:simpleType>
        <xsd:restriction base="dms:Text">
          <xsd:maxLength value="255"/>
        </xsd:restriction>
      </xsd:simpleType>
    </xsd:element>
    <xsd:element name="Category" ma:index="5" nillable="true" ma:displayName="Category" ma:format="Dropdown" ma:internalName="Category" ma:readOnly="false">
      <xsd:simpleType>
        <xsd:restriction base="dms:Choice">
          <xsd:enumeration value="AIR"/>
          <xsd:enumeration value="EDu"/>
          <xsd:enumeration value="H&amp;SD"/>
          <xsd:enumeration value="WLL"/>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8d6406-deae-4a0d-a95e-fe53ed4a1ace" elementFormDefault="qualified">
    <xsd:import namespace="http://schemas.microsoft.com/office/2006/documentManagement/types"/>
    <xsd:import namespace="http://schemas.microsoft.com/office/infopath/2007/PartnerControls"/>
    <xsd:element name="TaxKeywordTaxHTField" ma:index="7" nillable="true" ma:taxonomy="true" ma:internalName="TaxKeywordTaxHTField" ma:taxonomyFieldName="TaxKeyword" ma:displayName="Enterprise Keywords" ma:fieldId="{23f27201-bee3-471e-b2e7-b64fd8b7ca38}" ma:taxonomyMulti="true" ma:sspId="b31da6f4-e52d-49d7-b108-9c7783d77463" ma:termSetId="00000000-0000-0000-0000-000000000000" ma:anchorId="00000000-0000-0000-0000-000000000000" ma:open="true" ma:isKeyword="true">
      <xsd:complexType>
        <xsd:sequence>
          <xsd:element ref="pc:Terms" minOccurs="0" maxOccurs="1"/>
        </xsd:sequence>
      </xsd:complexType>
    </xsd:element>
    <xsd:element name="TaxCatchAll" ma:index="8" nillable="true" ma:displayName="Taxonomy Catch All Column" ma:hidden="true" ma:list="{e73a1ff6-86fb-473b-a6f0-b1e373db686c}" ma:internalName="TaxCatchAll" ma:showField="CatchAllData" ma:web="3c8d6406-deae-4a0d-a95e-fe53ed4a1a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9652C8-D67B-4FF3-B7BB-E3551F138D5B}">
  <ds:schemaRefs>
    <ds:schemaRef ds:uri="http://schemas.microsoft.com/sharepoint/v3/contenttype/forms"/>
  </ds:schemaRefs>
</ds:datastoreItem>
</file>

<file path=customXml/itemProps2.xml><?xml version="1.0" encoding="utf-8"?>
<ds:datastoreItem xmlns:ds="http://schemas.openxmlformats.org/officeDocument/2006/customXml" ds:itemID="{B078DE03-1B1E-4BB3-BFB8-1FE8E8D90566}">
  <ds:schemaRefs>
    <ds:schemaRef ds:uri="329ba702-bab8-4558-9309-93547c354096"/>
    <ds:schemaRef ds:uri="http://schemas.microsoft.com/office/2006/documentManagement/types"/>
    <ds:schemaRef ds:uri="http://www.w3.org/XML/1998/namespace"/>
    <ds:schemaRef ds:uri="http://purl.org/dc/terms/"/>
    <ds:schemaRef ds:uri="http://schemas.microsoft.com/office/infopath/2007/PartnerControls"/>
    <ds:schemaRef ds:uri="http://schemas.microsoft.com/office/2006/metadata/properties"/>
    <ds:schemaRef ds:uri="http://purl.org/dc/elements/1.1/"/>
    <ds:schemaRef ds:uri="http://schemas.openxmlformats.org/package/2006/metadata/core-properties"/>
    <ds:schemaRef ds:uri="3c8d6406-deae-4a0d-a95e-fe53ed4a1ace"/>
    <ds:schemaRef ds:uri="http://purl.org/dc/dcmitype/"/>
  </ds:schemaRefs>
</ds:datastoreItem>
</file>

<file path=customXml/itemProps3.xml><?xml version="1.0" encoding="utf-8"?>
<ds:datastoreItem xmlns:ds="http://schemas.openxmlformats.org/officeDocument/2006/customXml" ds:itemID="{2C80A0A3-7153-4F8E-B841-A17C4EF7E9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9ba702-bab8-4558-9309-93547c354096"/>
    <ds:schemaRef ds:uri="3c8d6406-deae-4a0d-a95e-fe53ed4a1a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CCRS-GYO_PowerPoint_Template-110618</Template>
  <TotalTime>1507</TotalTime>
  <Words>2167</Words>
  <Application>Microsoft Office PowerPoint</Application>
  <PresentationFormat>On-screen Show (4:3)</PresentationFormat>
  <Paragraphs>240</Paragraphs>
  <Slides>18</Slides>
  <Notes>18</Notes>
  <HiddenSlides>0</HiddenSlides>
  <MMClips>18</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18</vt:i4>
      </vt:variant>
    </vt:vector>
  </HeadingPairs>
  <TitlesOfParts>
    <vt:vector size="32" baseType="lpstr">
      <vt:lpstr>ＭＳ Ｐゴシック</vt:lpstr>
      <vt:lpstr>Arial</vt:lpstr>
      <vt:lpstr>Arial Narrow</vt:lpstr>
      <vt:lpstr>Courier New</vt:lpstr>
      <vt:lpstr>Franklin Gothic Book</vt:lpstr>
      <vt:lpstr>Franklin Gothic Demi</vt:lpstr>
      <vt:lpstr>FranklinGothic</vt:lpstr>
      <vt:lpstr>ITC Franklin Gothic Std Bk Cd</vt:lpstr>
      <vt:lpstr>Wingdings</vt:lpstr>
      <vt:lpstr>CCRS_PowerPoint_Template_01-24-13</vt:lpstr>
      <vt:lpstr>Divider Master</vt:lpstr>
      <vt:lpstr>Basic</vt:lpstr>
      <vt:lpstr>Contact</vt:lpstr>
      <vt:lpstr>1_Basic</vt:lpstr>
      <vt:lpstr>Grow Your Own: A Systemic Approach to Securing an Effective Educator Talent Pool</vt:lpstr>
      <vt:lpstr>Module 3: Developing a Grow Your Own Strategic Action Plan Objectives</vt:lpstr>
      <vt:lpstr>Review of Educator Talent Goals</vt:lpstr>
      <vt:lpstr>Talent Development Framework</vt:lpstr>
      <vt:lpstr>Assessing Your Educator Talent Goals</vt:lpstr>
      <vt:lpstr>Goal and Condition</vt:lpstr>
      <vt:lpstr>SMART Goal</vt:lpstr>
      <vt:lpstr>Strategic Action Plan</vt:lpstr>
      <vt:lpstr>A rose by any other name… </vt:lpstr>
      <vt:lpstr>Your Strategic Action Plan:  The Buckets</vt:lpstr>
      <vt:lpstr>Example: Texas GYO Logic Model</vt:lpstr>
      <vt:lpstr>Example: CCSSO GYO State Planning Template</vt:lpstr>
      <vt:lpstr>Monitoring Progress</vt:lpstr>
      <vt:lpstr>Evaluating Along the Way</vt:lpstr>
      <vt:lpstr>Next Steps</vt:lpstr>
      <vt:lpstr>So… now what?</vt:lpstr>
      <vt:lpstr>References</vt:lpstr>
      <vt:lpstr>PowerPoint Presentation</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This Template</dc:title>
  <dc:creator>Cushing, Ellen</dc:creator>
  <cp:lastModifiedBy>Kim O'Brien</cp:lastModifiedBy>
  <cp:revision>80</cp:revision>
  <cp:lastPrinted>2019-02-05T16:47:50Z</cp:lastPrinted>
  <dcterms:created xsi:type="dcterms:W3CDTF">2018-11-06T20:41:13Z</dcterms:created>
  <dcterms:modified xsi:type="dcterms:W3CDTF">2019-02-06T19:47:45Z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0x0101009B6E30C510835B4C83D435D013172EDA</vt:lpwstr>
  </property>
  <property fmtid="{D5CDD505-2E9C-101B-9397-08002B2CF9AE}" pid="3" name="TaxKeyword">
    <vt:lpwstr/>
  </property>
</Properties>
</file>